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147373905" r:id="rId2"/>
    <p:sldId id="2147377686" r:id="rId3"/>
    <p:sldId id="2147373902" r:id="rId4"/>
    <p:sldId id="2147481337" r:id="rId5"/>
    <p:sldId id="2147481347" r:id="rId6"/>
    <p:sldId id="2147481348" r:id="rId7"/>
    <p:sldId id="214748134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6" autoAdjust="0"/>
    <p:restoredTop sz="89356" autoAdjust="0"/>
  </p:normalViewPr>
  <p:slideViewPr>
    <p:cSldViewPr snapToGrid="0">
      <p:cViewPr varScale="1">
        <p:scale>
          <a:sx n="75" d="100"/>
          <a:sy n="75" d="100"/>
        </p:scale>
        <p:origin x="9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FC00C4-F906-44DA-A322-DBC03B1A21F6}" type="datetimeFigureOut">
              <a:rPr lang="en-GB" smtClean="0"/>
              <a:t>27/01/2025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2FC3DE-9979-4F93-B349-29BF62555A33}" type="slidenum">
              <a:rPr lang="en-GB" smtClean="0"/>
              <a:t>‹#›</a:t>
            </a:fld>
            <a:endParaRPr lang="en-GB"/>
          </a:p>
        </p:txBody>
      </p:sp>
    </p:spTree>
    <p:extLst>
      <p:ext uri="{BB962C8B-B14F-4D97-AF65-F5344CB8AC3E}">
        <p14:creationId xmlns:p14="http://schemas.microsoft.com/office/powerpoint/2010/main" val="3463882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Moving on then to more about the cancer vaccine trial that we want to talk about today…the BNT113 trial</a:t>
            </a:r>
          </a:p>
        </p:txBody>
      </p:sp>
      <p:sp>
        <p:nvSpPr>
          <p:cNvPr id="4" name="Slide Number Placeholder 3"/>
          <p:cNvSpPr>
            <a:spLocks noGrp="1"/>
          </p:cNvSpPr>
          <p:nvPr>
            <p:ph type="sldNum" sz="quarter" idx="5"/>
          </p:nvPr>
        </p:nvSpPr>
        <p:spPr/>
        <p:txBody>
          <a:bodyPr/>
          <a:lstStyle/>
          <a:p>
            <a:fld id="{9A4EC7EF-95E1-3D44-A982-BC7A3E9C617E}" type="slidenum">
              <a:rPr lang="en-GB" smtClean="0"/>
              <a:t>1</a:t>
            </a:fld>
            <a:endParaRPr lang="en-GB"/>
          </a:p>
        </p:txBody>
      </p:sp>
    </p:spTree>
    <p:extLst>
      <p:ext uri="{BB962C8B-B14F-4D97-AF65-F5344CB8AC3E}">
        <p14:creationId xmlns:p14="http://schemas.microsoft.com/office/powerpoint/2010/main" val="4096347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BNT113 trial is an </a:t>
            </a:r>
            <a:r>
              <a:rPr kumimoji="0" lang="en-GB" sz="1200" b="0" i="0" u="none" strike="noStrike" kern="1200" cap="none" spc="0" normalizeH="0" baseline="0" noProof="0" dirty="0">
                <a:ln>
                  <a:noFill/>
                </a:ln>
                <a:solidFill>
                  <a:srgbClr val="231F20"/>
                </a:solidFill>
                <a:effectLst/>
                <a:uLnTx/>
                <a:uFillTx/>
                <a:latin typeface="Arial" panose="020B0604020202020204" pitchFamily="34" charset="0"/>
                <a:ea typeface="+mn-ea"/>
                <a:cs typeface="+mn-cs"/>
              </a:rPr>
              <a:t>open label, multi-site,</a:t>
            </a:r>
            <a:r>
              <a:rPr lang="en-GB" dirty="0">
                <a:solidFill>
                  <a:srgbClr val="231F20"/>
                </a:solidFill>
                <a:latin typeface="Arial" panose="020B0604020202020204" pitchFamily="34" charset="0"/>
              </a:rPr>
              <a:t> </a:t>
            </a:r>
            <a:r>
              <a:rPr kumimoji="0" lang="en-GB" sz="1200" b="0" i="0" u="none" strike="noStrike" kern="1200" cap="none" spc="0" normalizeH="0" baseline="0" noProof="0" dirty="0">
                <a:ln>
                  <a:noFill/>
                </a:ln>
                <a:solidFill>
                  <a:srgbClr val="231F20"/>
                </a:solidFill>
                <a:effectLst/>
                <a:uLnTx/>
                <a:uFillTx/>
                <a:latin typeface="Arial" panose="020B0604020202020204" pitchFamily="34" charset="0"/>
                <a:ea typeface="+mn-ea"/>
                <a:cs typeface="+mn-cs"/>
              </a:rPr>
              <a:t>phase II/III, randomised, controlled trial comparing the efficacy of BNT113 in combination with pembrolizumab versus pembrolizumab monotherapy as a first line therapy in patients with unresectable recurrent or metastatic head and neck squamous cell carcinoma which is positive for human papilloma virus 16 (HPV16+) and expresses PD-L1.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231F20"/>
                </a:solidFill>
                <a:latin typeface="Arial" panose="020B0604020202020204" pitchFamily="34" charset="0"/>
              </a:rPr>
              <a:t>BNT113 is a </a:t>
            </a:r>
            <a:r>
              <a:rPr kumimoji="0" lang="en-GB" sz="1200" b="0" i="0" u="none" strike="noStrike" kern="1200" cap="none" spc="0" normalizeH="0" baseline="0" noProof="0" dirty="0">
                <a:ln>
                  <a:noFill/>
                </a:ln>
                <a:solidFill>
                  <a:srgbClr val="231F20"/>
                </a:solidFill>
                <a:effectLst/>
                <a:uLnTx/>
                <a:uFillTx/>
                <a:latin typeface="Arial" panose="020B0604020202020204" pitchFamily="34" charset="0"/>
                <a:ea typeface="+mn-ea"/>
                <a:cs typeface="+mn-cs"/>
              </a:rPr>
              <a:t>HPV16 ribonucleic acid-lipoplex (RNA-LPX) cancer vaccine which encodes for two tumour-associated antigens: HPV viral proteins E6 and E7. So it is slightly different to the BNT112 vaccine as it is not personalised, it is a fixed vaccine.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trial requires either an archival tissue sample from their original diagnosis or a recent biopsy sample taken to diagnose recurrence/metastatic disease to perform central testing for HPV16 (using BioNTech’s assay – companion diagnostic) and PD-L1 status.  </a:t>
            </a:r>
          </a:p>
          <a:p>
            <a:endParaRPr lang="en-GB" dirty="0"/>
          </a:p>
          <a:p>
            <a:r>
              <a:rPr lang="en-GB" dirty="0"/>
              <a:t>The BNT113 trial has 2 screening options: </a:t>
            </a:r>
          </a:p>
          <a:p>
            <a:endParaRPr lang="en-GB" dirty="0"/>
          </a:p>
          <a:p>
            <a:pPr marL="171450" indent="-171450">
              <a:buFontTx/>
              <a:buChar char="-"/>
            </a:pPr>
            <a:r>
              <a:rPr lang="en-GB" dirty="0"/>
              <a:t>Pre-screening – which is where we see CVLP being of most benefit. This gives the opportunity for investigators to pre-screen patients who might be suitable candidates for the main trial in the near future. Following consent, tissue can be acquired to perform the central HPV16 DNA testing and central PD-L1 expression testing in advance of the patient being eligible to proceed with the main trial. </a:t>
            </a:r>
          </a:p>
          <a:p>
            <a:endParaRPr lang="en-GB" dirty="0"/>
          </a:p>
          <a:p>
            <a:r>
              <a:rPr lang="en-GB" dirty="0"/>
              <a:t>- Main trial screening – for those who are immediately suitable for enrolment in the main trial, or for those who have received a confirm diagnosis of unresectable recurrent/metastatic diagnosis during pre-screening. </a:t>
            </a:r>
          </a:p>
          <a:p>
            <a:endParaRPr lang="en-GB" i="1" dirty="0"/>
          </a:p>
          <a:p>
            <a:r>
              <a:rPr lang="en-GB" i="0" dirty="0"/>
              <a:t>At least 350 patients will be randomised to the BNT trial at a 1:1 ratio between each arm.</a:t>
            </a:r>
          </a:p>
          <a:p>
            <a:endParaRPr lang="en-GB" i="0" dirty="0"/>
          </a:p>
          <a:p>
            <a:endParaRPr lang="en-GB" sz="1100" i="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i="1" dirty="0"/>
          </a:p>
        </p:txBody>
      </p:sp>
    </p:spTree>
    <p:extLst>
      <p:ext uri="{BB962C8B-B14F-4D97-AF65-F5344CB8AC3E}">
        <p14:creationId xmlns:p14="http://schemas.microsoft.com/office/powerpoint/2010/main" val="2102515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4EC7EF-95E1-3D44-A982-BC7A3E9C617E}" type="slidenum">
              <a:rPr lang="en-GB" smtClean="0"/>
              <a:t>3</a:t>
            </a:fld>
            <a:endParaRPr lang="en-GB"/>
          </a:p>
        </p:txBody>
      </p:sp>
    </p:spTree>
    <p:extLst>
      <p:ext uri="{BB962C8B-B14F-4D97-AF65-F5344CB8AC3E}">
        <p14:creationId xmlns:p14="http://schemas.microsoft.com/office/powerpoint/2010/main" val="929489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this slide, we have outlined the proposed pathway for BNT113. Just to mention here, we are still developing the technical requirements document which is the SOP we provide to sites with all of the information CVLP sites need to run the CVLP for BNT113. We are confident this pathway is now the final version but just to highlight there may be slight tweaks. We will run through the finalised pathway again during the formal training session before activation. </a:t>
            </a:r>
          </a:p>
          <a:p>
            <a:endParaRPr lang="en-GB" dirty="0"/>
          </a:p>
          <a:p>
            <a:r>
              <a:rPr lang="en-GB" dirty="0"/>
              <a:t>All the steps in black are those completed by either CVLP sites or CPGC sites and all the steps in blue are those that are completed by the trial site (so Preston). </a:t>
            </a:r>
          </a:p>
          <a:p>
            <a:endParaRPr lang="en-GB" dirty="0"/>
          </a:p>
          <a:p>
            <a:r>
              <a:rPr lang="en-GB" dirty="0"/>
              <a:t>CVLP sites will identify patients that are either suitable for pre-screening or main trial screening and consent them to the CVLP. </a:t>
            </a:r>
          </a:p>
          <a:p>
            <a:r>
              <a:rPr lang="en-GB" dirty="0"/>
              <a:t>CVLP sites will register consented patients in the CVLP database to assign them a CVLP participant ID and load the forms that need to be completed to refer the patient to Preston. The forms will capture all the information the trial site will need to review the patient for eligibility for BNT113 and contact them about taking part, for example: contact details, medical history, diagnosis information etc. The CVLP site will need to indicate whether the patient is suitable for pre-screening or main trial screening. </a:t>
            </a:r>
          </a:p>
          <a:p>
            <a:r>
              <a:rPr lang="en-GB" dirty="0"/>
              <a:t>Once completed, the CVLP site will submit the referral to the trial site via the database. In parallel, the CVLP site will arrange for local pathology to send a suitable tumour block to the CPGC for storage until the patient has consented to BNT113. </a:t>
            </a:r>
          </a:p>
          <a:p>
            <a:endParaRPr lang="en-GB" dirty="0"/>
          </a:p>
          <a:p>
            <a:r>
              <a:rPr lang="en-GB" dirty="0"/>
              <a:t>The trial site will be notified of a new referral through the database and prompted to log in to review the patient.</a:t>
            </a:r>
          </a:p>
          <a:p>
            <a:r>
              <a:rPr lang="en-GB" dirty="0"/>
              <a:t>The trial site will verify the appropriate screening pathway for the patient and arrange to consent them either in person or via remote consent to either pre-screening or main trial screening. </a:t>
            </a:r>
          </a:p>
          <a:p>
            <a:endParaRPr lang="en-GB" dirty="0"/>
          </a:p>
          <a:p>
            <a:r>
              <a:rPr lang="en-GB" dirty="0"/>
              <a:t>We’ll look at the pre-screening pathway first: </a:t>
            </a:r>
          </a:p>
          <a:p>
            <a:r>
              <a:rPr lang="en-GB" dirty="0"/>
              <a:t>Once consented, the trial site will add the patient to their pre-screening log (paper form) and assign them a pre-screening ID number. </a:t>
            </a:r>
          </a:p>
          <a:p>
            <a:r>
              <a:rPr lang="en-GB" dirty="0"/>
              <a:t>To be eligible for pre-screening, patients must be at high risk of recurrence/metastasis within the near future, so CVLP sites will need to keep trial sites updated via the database on their planned visit schedule and procedures to monitor for/investigate recurrence or metastasis. </a:t>
            </a:r>
          </a:p>
          <a:p>
            <a:endParaRPr lang="en-GB" dirty="0"/>
          </a:p>
          <a:p>
            <a:r>
              <a:rPr lang="en-GB" dirty="0"/>
              <a:t>Following confirmation of consent in the database, it will send an automatic notification to the CPGC to prepare the required sample for shipment to BioNTech’s central lab for HPV16 and PD-L1 testing. Results are provided to the trial site who will share them with CVLP sites via email in preparation for a confirmed diagnosis of unresectable recurrent/metastatic HNSCC. </a:t>
            </a:r>
          </a:p>
          <a:p>
            <a:endParaRPr lang="en-GB" dirty="0"/>
          </a:p>
          <a:p>
            <a:r>
              <a:rPr lang="en-GB" dirty="0"/>
              <a:t>CVLP sites will need to use the CVLP database to confirm the eligible diagnosis and the database will automatically notify the trial site of the change in status and that they may be eligible for main trial screening. If the patient is HPV16+ and PD-L1+, trial sites can then arrange to consent the patient to the main trial to begin further screening procedures before randomisation to a treatment arm. </a:t>
            </a:r>
          </a:p>
          <a:p>
            <a:endParaRPr lang="en-GB" dirty="0"/>
          </a:p>
          <a:p>
            <a:r>
              <a:rPr lang="en-GB" dirty="0"/>
              <a:t>Now looking at the main trial screening pathway: </a:t>
            </a:r>
          </a:p>
          <a:p>
            <a:r>
              <a:rPr lang="en-GB" dirty="0"/>
              <a:t>Once consented, the trial site will assign the patient a BNT113 participant ID and enrol them to the main trial.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Again, following confirmation of consent in the database, it will send an automatic notification to the CPGC to prepare the required sample for shipment to BioNTech’s central lab for HPV16 and PD-L1 testing. Results are provided to the trial site within the protocol required screening window, who will also be conducting all of the required main trial screening procedures. Trial sites are still expected to share the HPV and PD-L1 test results with CVLP sites via email.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Once randomised, the trial site assumes responsibility for delivering the patient’s care.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Any questions on the pathway?</a:t>
            </a:r>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0B9C494B-C136-48E7-857E-0CB396A7077D}" type="slidenum">
              <a:rPr lang="en-GB" smtClean="0"/>
              <a:t>4</a:t>
            </a:fld>
            <a:endParaRPr lang="en-GB"/>
          </a:p>
        </p:txBody>
      </p:sp>
    </p:spTree>
    <p:extLst>
      <p:ext uri="{BB962C8B-B14F-4D97-AF65-F5344CB8AC3E}">
        <p14:creationId xmlns:p14="http://schemas.microsoft.com/office/powerpoint/2010/main" val="1040102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24AFBE-A58B-C3D0-AB2C-DF68C6B580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B8AD6D-AD5E-1F49-F831-E69D94C7A8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47653D-A0BA-9E55-52E4-FE24EEB854B9}"/>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Calibri" panose="020F0502020204030204" pitchFamily="34" charset="0"/>
            </a:endParaRPr>
          </a:p>
          <a:p>
            <a:endParaRPr lang="en-GB" i="1" dirty="0"/>
          </a:p>
        </p:txBody>
      </p:sp>
    </p:spTree>
    <p:extLst>
      <p:ext uri="{BB962C8B-B14F-4D97-AF65-F5344CB8AC3E}">
        <p14:creationId xmlns:p14="http://schemas.microsoft.com/office/powerpoint/2010/main" val="1486413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246C58-5EA0-B458-3D0F-6A23F1B8BD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D07AB91-43F7-3361-E3CB-3FBF00C344E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78FF83C-5A77-6A48-1BF7-F0083C5C09E6}"/>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Calibri" panose="020F0502020204030204" pitchFamily="34" charset="0"/>
            </a:endParaRPr>
          </a:p>
          <a:p>
            <a:pPr algn="just" fontAlgn="base"/>
            <a:r>
              <a:rPr lang="en-GB" sz="1100" b="1" dirty="0">
                <a:effectLst/>
                <a:latin typeface="Arial" panose="020B0604020202020204" pitchFamily="34" charset="0"/>
                <a:ea typeface="Times New Roman" panose="02020603050405020304" pitchFamily="18" charset="0"/>
              </a:rPr>
              <a:t>Notes – from BNT113 lab manual - Preparation of tissue samples for BNT113-01:</a:t>
            </a:r>
            <a:endParaRPr lang="en-GB" sz="1200" dirty="0">
              <a:effectLst/>
              <a:latin typeface="Times New Roman" panose="02020603050405020304" pitchFamily="18" charset="0"/>
              <a:ea typeface="Times New Roman" panose="02020603050405020304" pitchFamily="18" charset="0"/>
            </a:endParaRPr>
          </a:p>
          <a:p>
            <a:pPr marL="342900" lvl="0" indent="-342900" algn="just" fontAlgn="base">
              <a:buFont typeface="+mj-lt"/>
              <a:buAutoNum type="arabicPeriod"/>
            </a:pPr>
            <a:r>
              <a:rPr lang="en-GB" sz="1100" dirty="0">
                <a:effectLst/>
                <a:latin typeface="Arial" panose="020B0604020202020204" pitchFamily="34" charset="0"/>
                <a:ea typeface="Times New Roman" panose="02020603050405020304" pitchFamily="18" charset="0"/>
              </a:rPr>
              <a:t>Pull slides from the </a:t>
            </a:r>
            <a:r>
              <a:rPr lang="en-GB" sz="1100" dirty="0" err="1">
                <a:effectLst/>
                <a:latin typeface="Arial" panose="020B0604020202020204" pitchFamily="34" charset="0"/>
                <a:ea typeface="Times New Roman" panose="02020603050405020304" pitchFamily="18" charset="0"/>
              </a:rPr>
              <a:t>SuperFrost</a:t>
            </a:r>
            <a:r>
              <a:rPr lang="en-GB" sz="1100" dirty="0">
                <a:effectLst/>
                <a:latin typeface="Arial" panose="020B0604020202020204" pitchFamily="34" charset="0"/>
                <a:ea typeface="Times New Roman" panose="02020603050405020304" pitchFamily="18" charset="0"/>
              </a:rPr>
              <a:t> package and label the slides and tubes appropriately following the requirements above.  </a:t>
            </a:r>
            <a:endParaRPr lang="en-GB" sz="1200" dirty="0">
              <a:effectLst/>
              <a:latin typeface="Times New Roman" panose="02020603050405020304" pitchFamily="18" charset="0"/>
              <a:ea typeface="Times New Roman" panose="02020603050405020304" pitchFamily="18" charset="0"/>
            </a:endParaRPr>
          </a:p>
          <a:p>
            <a:pPr marL="342900" lvl="0" indent="-342900" algn="just" fontAlgn="base">
              <a:buFont typeface="+mj-lt"/>
              <a:buAutoNum type="arabicPeriod"/>
            </a:pPr>
            <a:r>
              <a:rPr lang="en-GB" sz="1100" dirty="0">
                <a:effectLst/>
                <a:latin typeface="Arial" panose="020B0604020202020204" pitchFamily="34" charset="0"/>
                <a:ea typeface="Times New Roman" panose="02020603050405020304" pitchFamily="18" charset="0"/>
              </a:rPr>
              <a:t>Prepare 1 unstained slide of 5 micron thickness for H&amp;E staining. </a:t>
            </a:r>
            <a:endParaRPr lang="en-GB" sz="1200" dirty="0">
              <a:effectLst/>
              <a:latin typeface="Times New Roman" panose="02020603050405020304" pitchFamily="18" charset="0"/>
              <a:ea typeface="Times New Roman" panose="02020603050405020304" pitchFamily="18" charset="0"/>
            </a:endParaRPr>
          </a:p>
          <a:p>
            <a:pPr marL="342900" lvl="0" indent="-342900" algn="just" fontAlgn="base">
              <a:buFont typeface="+mj-lt"/>
              <a:buAutoNum type="arabicPeriod"/>
            </a:pPr>
            <a:r>
              <a:rPr lang="en-GB" sz="1100" dirty="0">
                <a:effectLst/>
                <a:latin typeface="Arial" panose="020B0604020202020204" pitchFamily="34" charset="0"/>
                <a:ea typeface="Times New Roman" panose="02020603050405020304" pitchFamily="18" charset="0"/>
              </a:rPr>
              <a:t>Prepare 3 consecutive curls of 10 micron thickness for HPV16 DNA testing.</a:t>
            </a:r>
            <a:endParaRPr lang="en-GB" sz="1200" dirty="0">
              <a:effectLst/>
              <a:latin typeface="Times New Roman" panose="02020603050405020304" pitchFamily="18" charset="0"/>
              <a:ea typeface="Times New Roman" panose="02020603050405020304" pitchFamily="18" charset="0"/>
            </a:endParaRPr>
          </a:p>
          <a:p>
            <a:pPr marL="742950" lvl="1" indent="-285750" algn="just" fontAlgn="base">
              <a:buFont typeface="+mj-lt"/>
              <a:buAutoNum type="alphaLcPeriod"/>
            </a:pPr>
            <a:r>
              <a:rPr lang="en-GB" sz="1100" dirty="0">
                <a:effectLst/>
                <a:latin typeface="Arial" panose="020B0604020202020204" pitchFamily="34" charset="0"/>
                <a:ea typeface="Times New Roman" panose="02020603050405020304" pitchFamily="18" charset="0"/>
              </a:rPr>
              <a:t>Clean work space, microtome blades, forceps with PCR Clean (if not single use), RNase ZAP. </a:t>
            </a:r>
            <a:endParaRPr lang="en-GB" sz="1200" dirty="0">
              <a:effectLst/>
              <a:latin typeface="Times New Roman" panose="02020603050405020304" pitchFamily="18" charset="0"/>
              <a:ea typeface="Times New Roman" panose="02020603050405020304" pitchFamily="18" charset="0"/>
            </a:endParaRPr>
          </a:p>
          <a:p>
            <a:pPr marL="742950" lvl="1" indent="-285750" algn="just" fontAlgn="base">
              <a:buFont typeface="+mj-lt"/>
              <a:buAutoNum type="alphaLcPeriod"/>
            </a:pPr>
            <a:r>
              <a:rPr lang="en-GB" sz="1100" dirty="0">
                <a:effectLst/>
                <a:latin typeface="Arial" panose="020B0604020202020204" pitchFamily="34" charset="0"/>
                <a:ea typeface="Times New Roman" panose="02020603050405020304" pitchFamily="18" charset="0"/>
              </a:rPr>
              <a:t>Cool FFPE block at -10˚C for at least 30 minutes. </a:t>
            </a:r>
            <a:endParaRPr lang="en-GB" sz="1200" dirty="0">
              <a:effectLst/>
              <a:latin typeface="Times New Roman" panose="02020603050405020304" pitchFamily="18" charset="0"/>
              <a:ea typeface="Times New Roman" panose="02020603050405020304" pitchFamily="18" charset="0"/>
            </a:endParaRPr>
          </a:p>
          <a:p>
            <a:pPr marL="742950" lvl="1" indent="-285750" algn="just" fontAlgn="base">
              <a:buFont typeface="+mj-lt"/>
              <a:buAutoNum type="alphaLcPeriod"/>
            </a:pPr>
            <a:r>
              <a:rPr lang="en-GB" sz="1100" dirty="0">
                <a:effectLst/>
                <a:latin typeface="Arial" panose="020B0604020202020204" pitchFamily="34" charset="0"/>
                <a:ea typeface="Times New Roman" panose="02020603050405020304" pitchFamily="18" charset="0"/>
              </a:rPr>
              <a:t>Cut 3 curls at 10 micron thickness in total. Cut 1 curl at a time and transfer each curl to a pre-cooled 1.5ml Eppendorf tube. </a:t>
            </a:r>
            <a:endParaRPr lang="en-GB" sz="1200" dirty="0">
              <a:effectLst/>
              <a:latin typeface="Times New Roman" panose="02020603050405020304" pitchFamily="18" charset="0"/>
              <a:ea typeface="Times New Roman" panose="02020603050405020304" pitchFamily="18" charset="0"/>
            </a:endParaRPr>
          </a:p>
          <a:p>
            <a:pPr marL="742950" lvl="1" indent="-285750" algn="just" fontAlgn="base">
              <a:buFont typeface="+mj-lt"/>
              <a:buAutoNum type="alphaLcPeriod"/>
            </a:pPr>
            <a:r>
              <a:rPr lang="en-GB" sz="1100" dirty="0">
                <a:effectLst/>
                <a:latin typeface="Arial" panose="020B0604020202020204" pitchFamily="34" charset="0"/>
                <a:ea typeface="Times New Roman" panose="02020603050405020304" pitchFamily="18" charset="0"/>
              </a:rPr>
              <a:t>Store curls immediately at +2-8 ˚C until shipment. </a:t>
            </a:r>
            <a:endParaRPr lang="en-GB" sz="1200" dirty="0">
              <a:effectLst/>
              <a:latin typeface="Times New Roman" panose="02020603050405020304" pitchFamily="18" charset="0"/>
              <a:ea typeface="Times New Roman" panose="02020603050405020304" pitchFamily="18" charset="0"/>
            </a:endParaRPr>
          </a:p>
          <a:p>
            <a:pPr marL="342900" lvl="0" indent="-342900" algn="just" fontAlgn="base">
              <a:buFont typeface="+mj-lt"/>
              <a:buAutoNum type="arabicPeriod"/>
            </a:pPr>
            <a:r>
              <a:rPr lang="en-GB" sz="1100" dirty="0">
                <a:effectLst/>
                <a:latin typeface="Arial" panose="020B0604020202020204" pitchFamily="34" charset="0"/>
                <a:ea typeface="Times New Roman" panose="02020603050405020304" pitchFamily="18" charset="0"/>
              </a:rPr>
              <a:t>Prepare 4 consecutive unstained tumour slides of 5 micron thickness. </a:t>
            </a:r>
            <a:endParaRPr lang="en-GB" sz="1200" dirty="0">
              <a:effectLst/>
              <a:latin typeface="Times New Roman" panose="02020603050405020304" pitchFamily="18" charset="0"/>
              <a:ea typeface="Times New Roman" panose="02020603050405020304" pitchFamily="18" charset="0"/>
            </a:endParaRPr>
          </a:p>
          <a:p>
            <a:pPr marL="342900" lvl="0" indent="-342900" algn="just" fontAlgn="base">
              <a:buFont typeface="+mj-lt"/>
              <a:buAutoNum type="arabicPeriod"/>
            </a:pPr>
            <a:r>
              <a:rPr lang="en-GB" sz="1100" dirty="0">
                <a:effectLst/>
                <a:latin typeface="Arial" panose="020B0604020202020204" pitchFamily="34" charset="0"/>
                <a:ea typeface="Times New Roman" panose="02020603050405020304" pitchFamily="18" charset="0"/>
              </a:rPr>
              <a:t>Transfer the slides to the slide mailer. </a:t>
            </a:r>
            <a:endParaRPr lang="en-GB" sz="1200" dirty="0">
              <a:effectLst/>
              <a:latin typeface="Times New Roman" panose="02020603050405020304" pitchFamily="18" charset="0"/>
              <a:ea typeface="Times New Roman" panose="02020603050405020304" pitchFamily="18" charset="0"/>
            </a:endParaRPr>
          </a:p>
          <a:p>
            <a:pPr marL="342900" lvl="0" indent="-342900" algn="just" fontAlgn="base">
              <a:buFont typeface="+mj-lt"/>
              <a:buAutoNum type="arabicPeriod"/>
            </a:pPr>
            <a:r>
              <a:rPr lang="en-GB" sz="1100" dirty="0">
                <a:effectLst/>
                <a:latin typeface="Arial" panose="020B0604020202020204" pitchFamily="34" charset="0"/>
                <a:ea typeface="Times New Roman" panose="02020603050405020304" pitchFamily="18" charset="0"/>
              </a:rPr>
              <a:t>Place the appropriate label on the slide mailer. </a:t>
            </a:r>
            <a:endParaRPr lang="en-GB" sz="1200" dirty="0">
              <a:effectLst/>
              <a:latin typeface="Times New Roman" panose="02020603050405020304" pitchFamily="18" charset="0"/>
              <a:ea typeface="Times New Roman" panose="02020603050405020304" pitchFamily="18" charset="0"/>
            </a:endParaRPr>
          </a:p>
          <a:p>
            <a:pPr marL="342900" lvl="0" indent="-342900" algn="just" fontAlgn="base">
              <a:buFont typeface="+mj-lt"/>
              <a:buAutoNum type="arabicPeriod"/>
            </a:pPr>
            <a:r>
              <a:rPr lang="en-GB" sz="1100" dirty="0">
                <a:effectLst/>
                <a:latin typeface="Arial" panose="020B0604020202020204" pitchFamily="34" charset="0"/>
                <a:ea typeface="Times New Roman" panose="02020603050405020304" pitchFamily="18" charset="0"/>
              </a:rPr>
              <a:t>Complete the LabCorp sample requisition form completely.</a:t>
            </a:r>
            <a:endParaRPr lang="en-GB" sz="1200" dirty="0">
              <a:effectLst/>
              <a:latin typeface="Times New Roman" panose="02020603050405020304" pitchFamily="18" charset="0"/>
              <a:ea typeface="Times New Roman" panose="02020603050405020304" pitchFamily="18" charset="0"/>
            </a:endParaRPr>
          </a:p>
          <a:p>
            <a:pPr marL="342900" lvl="0" indent="-342900" algn="just" fontAlgn="base">
              <a:buFont typeface="+mj-lt"/>
              <a:buAutoNum type="arabicPeriod"/>
            </a:pPr>
            <a:r>
              <a:rPr lang="en-GB" sz="1100" dirty="0">
                <a:effectLst/>
                <a:latin typeface="Arial" panose="020B0604020202020204" pitchFamily="34" charset="0"/>
                <a:ea typeface="Times New Roman" panose="02020603050405020304" pitchFamily="18" charset="0"/>
              </a:rPr>
              <a:t>Slides should be stored at refrigerated temperature until shipment. </a:t>
            </a:r>
            <a:endParaRPr lang="en-GB" sz="12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0" dirty="0">
              <a:effectLst/>
              <a:latin typeface="Calibri" panose="020F0502020204030204" pitchFamily="34" charset="0"/>
              <a:ea typeface="Calibri" panose="020F0502020204030204" pitchFamily="34" charset="0"/>
            </a:endParaRPr>
          </a:p>
          <a:p>
            <a:r>
              <a:rPr lang="en-GB" i="0" dirty="0"/>
              <a:t>Samples to be sent to BioNTech’s central lab, LabCorp</a:t>
            </a:r>
          </a:p>
        </p:txBody>
      </p:sp>
    </p:spTree>
    <p:extLst>
      <p:ext uri="{BB962C8B-B14F-4D97-AF65-F5344CB8AC3E}">
        <p14:creationId xmlns:p14="http://schemas.microsoft.com/office/powerpoint/2010/main" val="2852576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456B0-2033-3C39-30A2-A9324EA8D3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818F590-75B6-8787-0BD8-38BEBB8C61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9B3127E-60B6-23E2-F474-A63FF07101DB}"/>
              </a:ext>
            </a:extLst>
          </p:cNvPr>
          <p:cNvSpPr>
            <a:spLocks noGrp="1"/>
          </p:cNvSpPr>
          <p:nvPr>
            <p:ph type="dt" sz="half" idx="10"/>
          </p:nvPr>
        </p:nvSpPr>
        <p:spPr/>
        <p:txBody>
          <a:bodyPr/>
          <a:lstStyle/>
          <a:p>
            <a:fld id="{4F94EC94-538B-44B5-B687-9D4BBAFCCBEA}" type="datetimeFigureOut">
              <a:rPr lang="en-GB" smtClean="0"/>
              <a:t>27/01/2025</a:t>
            </a:fld>
            <a:endParaRPr lang="en-GB"/>
          </a:p>
        </p:txBody>
      </p:sp>
      <p:sp>
        <p:nvSpPr>
          <p:cNvPr id="5" name="Footer Placeholder 4">
            <a:extLst>
              <a:ext uri="{FF2B5EF4-FFF2-40B4-BE49-F238E27FC236}">
                <a16:creationId xmlns:a16="http://schemas.microsoft.com/office/drawing/2014/main" id="{36277DAC-6A99-AF14-8728-822DC1BA5A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09764C-A239-B800-8944-7FF125AF1F99}"/>
              </a:ext>
            </a:extLst>
          </p:cNvPr>
          <p:cNvSpPr>
            <a:spLocks noGrp="1"/>
          </p:cNvSpPr>
          <p:nvPr>
            <p:ph type="sldNum" sz="quarter" idx="12"/>
          </p:nvPr>
        </p:nvSpPr>
        <p:spPr/>
        <p:txBody>
          <a:bodyPr/>
          <a:lstStyle/>
          <a:p>
            <a:fld id="{0A21F1B5-F7BB-4500-81BE-CFE5B2A857A5}" type="slidenum">
              <a:rPr lang="en-GB" smtClean="0"/>
              <a:t>‹#›</a:t>
            </a:fld>
            <a:endParaRPr lang="en-GB"/>
          </a:p>
        </p:txBody>
      </p:sp>
    </p:spTree>
    <p:extLst>
      <p:ext uri="{BB962C8B-B14F-4D97-AF65-F5344CB8AC3E}">
        <p14:creationId xmlns:p14="http://schemas.microsoft.com/office/powerpoint/2010/main" val="1613508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BB72A-FCCA-62C4-EFF5-B326CDC0F86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F13DC7-D004-E514-7BCD-F0B8DD43E1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E3CAFF-0996-48AF-734A-AFFB93A78AFD}"/>
              </a:ext>
            </a:extLst>
          </p:cNvPr>
          <p:cNvSpPr>
            <a:spLocks noGrp="1"/>
          </p:cNvSpPr>
          <p:nvPr>
            <p:ph type="dt" sz="half" idx="10"/>
          </p:nvPr>
        </p:nvSpPr>
        <p:spPr/>
        <p:txBody>
          <a:bodyPr/>
          <a:lstStyle/>
          <a:p>
            <a:fld id="{4F94EC94-538B-44B5-B687-9D4BBAFCCBEA}" type="datetimeFigureOut">
              <a:rPr lang="en-GB" smtClean="0"/>
              <a:t>27/01/2025</a:t>
            </a:fld>
            <a:endParaRPr lang="en-GB"/>
          </a:p>
        </p:txBody>
      </p:sp>
      <p:sp>
        <p:nvSpPr>
          <p:cNvPr id="5" name="Footer Placeholder 4">
            <a:extLst>
              <a:ext uri="{FF2B5EF4-FFF2-40B4-BE49-F238E27FC236}">
                <a16:creationId xmlns:a16="http://schemas.microsoft.com/office/drawing/2014/main" id="{D7445520-2D64-6AAD-1811-F17881513D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0CD9D2-FB4A-0E86-2944-FCC214CC818C}"/>
              </a:ext>
            </a:extLst>
          </p:cNvPr>
          <p:cNvSpPr>
            <a:spLocks noGrp="1"/>
          </p:cNvSpPr>
          <p:nvPr>
            <p:ph type="sldNum" sz="quarter" idx="12"/>
          </p:nvPr>
        </p:nvSpPr>
        <p:spPr/>
        <p:txBody>
          <a:bodyPr/>
          <a:lstStyle/>
          <a:p>
            <a:fld id="{0A21F1B5-F7BB-4500-81BE-CFE5B2A857A5}" type="slidenum">
              <a:rPr lang="en-GB" smtClean="0"/>
              <a:t>‹#›</a:t>
            </a:fld>
            <a:endParaRPr lang="en-GB"/>
          </a:p>
        </p:txBody>
      </p:sp>
    </p:spTree>
    <p:extLst>
      <p:ext uri="{BB962C8B-B14F-4D97-AF65-F5344CB8AC3E}">
        <p14:creationId xmlns:p14="http://schemas.microsoft.com/office/powerpoint/2010/main" val="2471402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339ADD-DCFE-8EF5-D1E3-5B10A6188E8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AAD848-FCE6-7747-6904-BFB1E2029F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0BB2C2-264B-DFA9-8806-108DDE1AF75F}"/>
              </a:ext>
            </a:extLst>
          </p:cNvPr>
          <p:cNvSpPr>
            <a:spLocks noGrp="1"/>
          </p:cNvSpPr>
          <p:nvPr>
            <p:ph type="dt" sz="half" idx="10"/>
          </p:nvPr>
        </p:nvSpPr>
        <p:spPr/>
        <p:txBody>
          <a:bodyPr/>
          <a:lstStyle/>
          <a:p>
            <a:fld id="{4F94EC94-538B-44B5-B687-9D4BBAFCCBEA}" type="datetimeFigureOut">
              <a:rPr lang="en-GB" smtClean="0"/>
              <a:t>27/01/2025</a:t>
            </a:fld>
            <a:endParaRPr lang="en-GB"/>
          </a:p>
        </p:txBody>
      </p:sp>
      <p:sp>
        <p:nvSpPr>
          <p:cNvPr id="5" name="Footer Placeholder 4">
            <a:extLst>
              <a:ext uri="{FF2B5EF4-FFF2-40B4-BE49-F238E27FC236}">
                <a16:creationId xmlns:a16="http://schemas.microsoft.com/office/drawing/2014/main" id="{044AD6ED-A29D-401F-54C3-2AB2C9B8F0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355381-05A5-6963-6186-D19676AA2D21}"/>
              </a:ext>
            </a:extLst>
          </p:cNvPr>
          <p:cNvSpPr>
            <a:spLocks noGrp="1"/>
          </p:cNvSpPr>
          <p:nvPr>
            <p:ph type="sldNum" sz="quarter" idx="12"/>
          </p:nvPr>
        </p:nvSpPr>
        <p:spPr/>
        <p:txBody>
          <a:bodyPr/>
          <a:lstStyle/>
          <a:p>
            <a:fld id="{0A21F1B5-F7BB-4500-81BE-CFE5B2A857A5}" type="slidenum">
              <a:rPr lang="en-GB" smtClean="0"/>
              <a:t>‹#›</a:t>
            </a:fld>
            <a:endParaRPr lang="en-GB"/>
          </a:p>
        </p:txBody>
      </p:sp>
    </p:spTree>
    <p:extLst>
      <p:ext uri="{BB962C8B-B14F-4D97-AF65-F5344CB8AC3E}">
        <p14:creationId xmlns:p14="http://schemas.microsoft.com/office/powerpoint/2010/main" val="3903503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Breaker Heading1-Blue-DarkBlueA">
    <p:bg>
      <p:bgPr>
        <a:solidFill>
          <a:srgbClr val="F6F8F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6489-9A30-702B-3E26-D81845892857}"/>
              </a:ext>
            </a:extLst>
          </p:cNvPr>
          <p:cNvSpPr>
            <a:spLocks noGrp="1"/>
          </p:cNvSpPr>
          <p:nvPr>
            <p:ph type="title" hasCustomPrompt="1"/>
          </p:nvPr>
        </p:nvSpPr>
        <p:spPr>
          <a:xfrm>
            <a:off x="747468" y="2165645"/>
            <a:ext cx="10515600" cy="1325563"/>
          </a:xfrm>
        </p:spPr>
        <p:txBody>
          <a:bodyPr>
            <a:noAutofit/>
          </a:bodyPr>
          <a:lstStyle>
            <a:lvl1pPr>
              <a:defRPr sz="6000" b="1"/>
            </a:lvl1pPr>
          </a:lstStyle>
          <a:p>
            <a:r>
              <a:rPr lang="en-US"/>
              <a:t>Breaker </a:t>
            </a:r>
            <a:br>
              <a:rPr lang="en-US"/>
            </a:br>
            <a:r>
              <a:rPr lang="en-US"/>
              <a:t>slide 4</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pic>
        <p:nvPicPr>
          <p:cNvPr id="5" name="Picture 4" descr="A blue rectangle with black background&#10;&#10;Description automatically generated">
            <a:extLst>
              <a:ext uri="{FF2B5EF4-FFF2-40B4-BE49-F238E27FC236}">
                <a16:creationId xmlns:a16="http://schemas.microsoft.com/office/drawing/2014/main" id="{D115B473-1B85-DD59-52BE-0E90A80C9408}"/>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972599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Title, subhead, Three columns">
    <p:bg>
      <p:bgPr>
        <a:solidFill>
          <a:srgbClr val="F6F8F8"/>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6A9D545D-FD2F-4843-8588-07EBE7DDAA13}"/>
              </a:ext>
              <a:ext uri="{C183D7F6-B498-43B3-948B-1728B52AA6E4}">
                <adec:decorative xmlns:adec="http://schemas.microsoft.com/office/drawing/2017/decorative" val="1"/>
              </a:ext>
            </a:extLst>
          </p:cNvPr>
          <p:cNvCxnSpPr>
            <a:cxnSpLocks/>
          </p:cNvCxnSpPr>
          <p:nvPr userDrawn="1"/>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3208717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8_Breaker Heading1-Blue-DarkBlueA">
    <p:bg>
      <p:bgPr>
        <a:solidFill>
          <a:srgbClr val="F6F8F8"/>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D07C2D6-AB1B-B84B-BC13-7D79E8BCFCF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16318" y="-148043"/>
            <a:ext cx="12499929" cy="7031210"/>
          </a:xfrm>
          <a:prstGeom prst="rect">
            <a:avLst/>
          </a:prstGeom>
        </p:spPr>
      </p:pic>
      <p:sp>
        <p:nvSpPr>
          <p:cNvPr id="2" name="Title 1">
            <a:extLst>
              <a:ext uri="{FF2B5EF4-FFF2-40B4-BE49-F238E27FC236}">
                <a16:creationId xmlns:a16="http://schemas.microsoft.com/office/drawing/2014/main" id="{8506D8CC-65FF-0E59-2392-2C0EBC0605F9}"/>
              </a:ext>
            </a:extLst>
          </p:cNvPr>
          <p:cNvSpPr>
            <a:spLocks noGrp="1"/>
          </p:cNvSpPr>
          <p:nvPr>
            <p:ph type="title" hasCustomPrompt="1"/>
          </p:nvPr>
        </p:nvSpPr>
        <p:spPr>
          <a:xfrm>
            <a:off x="747468" y="2165645"/>
            <a:ext cx="10515600" cy="1325563"/>
          </a:xfrm>
        </p:spPr>
        <p:txBody>
          <a:bodyPr>
            <a:noAutofit/>
          </a:bodyPr>
          <a:lstStyle>
            <a:lvl1pPr>
              <a:defRPr sz="6000" b="1"/>
            </a:lvl1pPr>
          </a:lstStyle>
          <a:p>
            <a:r>
              <a:rPr lang="en-US"/>
              <a:t>Breaker </a:t>
            </a:r>
            <a:br>
              <a:rPr lang="en-US"/>
            </a:br>
            <a:r>
              <a:rPr lang="en-US"/>
              <a:t>slide 3</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80932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Heading, subhead, bullets one column">
    <p:bg>
      <p:bgPr>
        <a:solidFill>
          <a:srgbClr val="F6F8F8"/>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4CD5CE1C-46DF-8846-A4A0-E19A9CC397BE}"/>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24154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87DE9-DA5A-64C6-3B56-EAF649D8346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7249FB-97A4-CC1B-B612-4664416672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0C7D8C-C5B8-E50E-9B3F-57C57D718166}"/>
              </a:ext>
            </a:extLst>
          </p:cNvPr>
          <p:cNvSpPr>
            <a:spLocks noGrp="1"/>
          </p:cNvSpPr>
          <p:nvPr>
            <p:ph type="dt" sz="half" idx="10"/>
          </p:nvPr>
        </p:nvSpPr>
        <p:spPr/>
        <p:txBody>
          <a:bodyPr/>
          <a:lstStyle/>
          <a:p>
            <a:fld id="{4F94EC94-538B-44B5-B687-9D4BBAFCCBEA}" type="datetimeFigureOut">
              <a:rPr lang="en-GB" smtClean="0"/>
              <a:t>27/01/2025</a:t>
            </a:fld>
            <a:endParaRPr lang="en-GB"/>
          </a:p>
        </p:txBody>
      </p:sp>
      <p:sp>
        <p:nvSpPr>
          <p:cNvPr id="5" name="Footer Placeholder 4">
            <a:extLst>
              <a:ext uri="{FF2B5EF4-FFF2-40B4-BE49-F238E27FC236}">
                <a16:creationId xmlns:a16="http://schemas.microsoft.com/office/drawing/2014/main" id="{45A39203-2B60-717A-2473-F166438DD7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B3D6E6-DCD7-24F3-3FCF-A47B9424D587}"/>
              </a:ext>
            </a:extLst>
          </p:cNvPr>
          <p:cNvSpPr>
            <a:spLocks noGrp="1"/>
          </p:cNvSpPr>
          <p:nvPr>
            <p:ph type="sldNum" sz="quarter" idx="12"/>
          </p:nvPr>
        </p:nvSpPr>
        <p:spPr/>
        <p:txBody>
          <a:bodyPr/>
          <a:lstStyle/>
          <a:p>
            <a:fld id="{0A21F1B5-F7BB-4500-81BE-CFE5B2A857A5}" type="slidenum">
              <a:rPr lang="en-GB" smtClean="0"/>
              <a:t>‹#›</a:t>
            </a:fld>
            <a:endParaRPr lang="en-GB"/>
          </a:p>
        </p:txBody>
      </p:sp>
    </p:spTree>
    <p:extLst>
      <p:ext uri="{BB962C8B-B14F-4D97-AF65-F5344CB8AC3E}">
        <p14:creationId xmlns:p14="http://schemas.microsoft.com/office/powerpoint/2010/main" val="519039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A7340-D8C0-6CAC-8EAF-26A4472158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49267A4-95A2-5AE0-F9DF-9638F913B68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23A1E8-8CF6-84F8-EA2C-E67CCE3540B8}"/>
              </a:ext>
            </a:extLst>
          </p:cNvPr>
          <p:cNvSpPr>
            <a:spLocks noGrp="1"/>
          </p:cNvSpPr>
          <p:nvPr>
            <p:ph type="dt" sz="half" idx="10"/>
          </p:nvPr>
        </p:nvSpPr>
        <p:spPr/>
        <p:txBody>
          <a:bodyPr/>
          <a:lstStyle/>
          <a:p>
            <a:fld id="{4F94EC94-538B-44B5-B687-9D4BBAFCCBEA}" type="datetimeFigureOut">
              <a:rPr lang="en-GB" smtClean="0"/>
              <a:t>27/01/2025</a:t>
            </a:fld>
            <a:endParaRPr lang="en-GB"/>
          </a:p>
        </p:txBody>
      </p:sp>
      <p:sp>
        <p:nvSpPr>
          <p:cNvPr id="5" name="Footer Placeholder 4">
            <a:extLst>
              <a:ext uri="{FF2B5EF4-FFF2-40B4-BE49-F238E27FC236}">
                <a16:creationId xmlns:a16="http://schemas.microsoft.com/office/drawing/2014/main" id="{D51F2DC3-E1D8-2573-BDC0-122AA339A1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944ADC-3635-7D80-804A-27F09BDAECED}"/>
              </a:ext>
            </a:extLst>
          </p:cNvPr>
          <p:cNvSpPr>
            <a:spLocks noGrp="1"/>
          </p:cNvSpPr>
          <p:nvPr>
            <p:ph type="sldNum" sz="quarter" idx="12"/>
          </p:nvPr>
        </p:nvSpPr>
        <p:spPr/>
        <p:txBody>
          <a:bodyPr/>
          <a:lstStyle/>
          <a:p>
            <a:fld id="{0A21F1B5-F7BB-4500-81BE-CFE5B2A857A5}" type="slidenum">
              <a:rPr lang="en-GB" smtClean="0"/>
              <a:t>‹#›</a:t>
            </a:fld>
            <a:endParaRPr lang="en-GB"/>
          </a:p>
        </p:txBody>
      </p:sp>
    </p:spTree>
    <p:extLst>
      <p:ext uri="{BB962C8B-B14F-4D97-AF65-F5344CB8AC3E}">
        <p14:creationId xmlns:p14="http://schemas.microsoft.com/office/powerpoint/2010/main" val="2262589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EBCAD-8BBD-1EA5-91E6-45BB6124AF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1CC94E-D30E-FFEE-50D4-2089E81EF0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B2EB5D8-5065-96DB-6E96-DC5D74D468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177A302-01F5-26D5-03A9-698D8717B4CF}"/>
              </a:ext>
            </a:extLst>
          </p:cNvPr>
          <p:cNvSpPr>
            <a:spLocks noGrp="1"/>
          </p:cNvSpPr>
          <p:nvPr>
            <p:ph type="dt" sz="half" idx="10"/>
          </p:nvPr>
        </p:nvSpPr>
        <p:spPr/>
        <p:txBody>
          <a:bodyPr/>
          <a:lstStyle/>
          <a:p>
            <a:fld id="{4F94EC94-538B-44B5-B687-9D4BBAFCCBEA}" type="datetimeFigureOut">
              <a:rPr lang="en-GB" smtClean="0"/>
              <a:t>27/01/2025</a:t>
            </a:fld>
            <a:endParaRPr lang="en-GB"/>
          </a:p>
        </p:txBody>
      </p:sp>
      <p:sp>
        <p:nvSpPr>
          <p:cNvPr id="6" name="Footer Placeholder 5">
            <a:extLst>
              <a:ext uri="{FF2B5EF4-FFF2-40B4-BE49-F238E27FC236}">
                <a16:creationId xmlns:a16="http://schemas.microsoft.com/office/drawing/2014/main" id="{BBFA10C3-E5E6-043C-5623-849E61F17A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866152-1528-65CC-E5F5-20D021055FDA}"/>
              </a:ext>
            </a:extLst>
          </p:cNvPr>
          <p:cNvSpPr>
            <a:spLocks noGrp="1"/>
          </p:cNvSpPr>
          <p:nvPr>
            <p:ph type="sldNum" sz="quarter" idx="12"/>
          </p:nvPr>
        </p:nvSpPr>
        <p:spPr/>
        <p:txBody>
          <a:bodyPr/>
          <a:lstStyle/>
          <a:p>
            <a:fld id="{0A21F1B5-F7BB-4500-81BE-CFE5B2A857A5}" type="slidenum">
              <a:rPr lang="en-GB" smtClean="0"/>
              <a:t>‹#›</a:t>
            </a:fld>
            <a:endParaRPr lang="en-GB"/>
          </a:p>
        </p:txBody>
      </p:sp>
    </p:spTree>
    <p:extLst>
      <p:ext uri="{BB962C8B-B14F-4D97-AF65-F5344CB8AC3E}">
        <p14:creationId xmlns:p14="http://schemas.microsoft.com/office/powerpoint/2010/main" val="2713803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F5DC6-7377-4228-2D75-3F6E14AC1B9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7E906D-D9AC-2C40-040C-DC011C7CAB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8F94F5-3321-192A-4A26-7C16D1A34D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1325370-3022-379D-81C3-27A6DD8EF4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F76925-5F45-00FE-791F-785222F766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B685A7A-B07C-9F00-7EFA-77425D50E21D}"/>
              </a:ext>
            </a:extLst>
          </p:cNvPr>
          <p:cNvSpPr>
            <a:spLocks noGrp="1"/>
          </p:cNvSpPr>
          <p:nvPr>
            <p:ph type="dt" sz="half" idx="10"/>
          </p:nvPr>
        </p:nvSpPr>
        <p:spPr/>
        <p:txBody>
          <a:bodyPr/>
          <a:lstStyle/>
          <a:p>
            <a:fld id="{4F94EC94-538B-44B5-B687-9D4BBAFCCBEA}" type="datetimeFigureOut">
              <a:rPr lang="en-GB" smtClean="0"/>
              <a:t>27/01/2025</a:t>
            </a:fld>
            <a:endParaRPr lang="en-GB"/>
          </a:p>
        </p:txBody>
      </p:sp>
      <p:sp>
        <p:nvSpPr>
          <p:cNvPr id="8" name="Footer Placeholder 7">
            <a:extLst>
              <a:ext uri="{FF2B5EF4-FFF2-40B4-BE49-F238E27FC236}">
                <a16:creationId xmlns:a16="http://schemas.microsoft.com/office/drawing/2014/main" id="{AF242494-79ED-DB0A-277F-F70B970948C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FFB0BA7-C1E6-B647-8C4D-936FE191B9EB}"/>
              </a:ext>
            </a:extLst>
          </p:cNvPr>
          <p:cNvSpPr>
            <a:spLocks noGrp="1"/>
          </p:cNvSpPr>
          <p:nvPr>
            <p:ph type="sldNum" sz="quarter" idx="12"/>
          </p:nvPr>
        </p:nvSpPr>
        <p:spPr/>
        <p:txBody>
          <a:bodyPr/>
          <a:lstStyle/>
          <a:p>
            <a:fld id="{0A21F1B5-F7BB-4500-81BE-CFE5B2A857A5}" type="slidenum">
              <a:rPr lang="en-GB" smtClean="0"/>
              <a:t>‹#›</a:t>
            </a:fld>
            <a:endParaRPr lang="en-GB"/>
          </a:p>
        </p:txBody>
      </p:sp>
    </p:spTree>
    <p:extLst>
      <p:ext uri="{BB962C8B-B14F-4D97-AF65-F5344CB8AC3E}">
        <p14:creationId xmlns:p14="http://schemas.microsoft.com/office/powerpoint/2010/main" val="141098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5DBAC-ECA5-4111-320C-8B9CE4FF228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35C909F-7B0A-1EA3-87E3-0387B9227250}"/>
              </a:ext>
            </a:extLst>
          </p:cNvPr>
          <p:cNvSpPr>
            <a:spLocks noGrp="1"/>
          </p:cNvSpPr>
          <p:nvPr>
            <p:ph type="dt" sz="half" idx="10"/>
          </p:nvPr>
        </p:nvSpPr>
        <p:spPr/>
        <p:txBody>
          <a:bodyPr/>
          <a:lstStyle/>
          <a:p>
            <a:fld id="{4F94EC94-538B-44B5-B687-9D4BBAFCCBEA}" type="datetimeFigureOut">
              <a:rPr lang="en-GB" smtClean="0"/>
              <a:t>27/01/2025</a:t>
            </a:fld>
            <a:endParaRPr lang="en-GB"/>
          </a:p>
        </p:txBody>
      </p:sp>
      <p:sp>
        <p:nvSpPr>
          <p:cNvPr id="4" name="Footer Placeholder 3">
            <a:extLst>
              <a:ext uri="{FF2B5EF4-FFF2-40B4-BE49-F238E27FC236}">
                <a16:creationId xmlns:a16="http://schemas.microsoft.com/office/drawing/2014/main" id="{105FCBF4-A897-6741-3BBE-A4542C4D121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7573B89-CB5E-6E91-35C6-932DFD2D667B}"/>
              </a:ext>
            </a:extLst>
          </p:cNvPr>
          <p:cNvSpPr>
            <a:spLocks noGrp="1"/>
          </p:cNvSpPr>
          <p:nvPr>
            <p:ph type="sldNum" sz="quarter" idx="12"/>
          </p:nvPr>
        </p:nvSpPr>
        <p:spPr/>
        <p:txBody>
          <a:bodyPr/>
          <a:lstStyle/>
          <a:p>
            <a:fld id="{0A21F1B5-F7BB-4500-81BE-CFE5B2A857A5}" type="slidenum">
              <a:rPr lang="en-GB" smtClean="0"/>
              <a:t>‹#›</a:t>
            </a:fld>
            <a:endParaRPr lang="en-GB"/>
          </a:p>
        </p:txBody>
      </p:sp>
    </p:spTree>
    <p:extLst>
      <p:ext uri="{BB962C8B-B14F-4D97-AF65-F5344CB8AC3E}">
        <p14:creationId xmlns:p14="http://schemas.microsoft.com/office/powerpoint/2010/main" val="1158686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6CD650-D080-B358-F867-3E729FD19D1E}"/>
              </a:ext>
            </a:extLst>
          </p:cNvPr>
          <p:cNvSpPr>
            <a:spLocks noGrp="1"/>
          </p:cNvSpPr>
          <p:nvPr>
            <p:ph type="dt" sz="half" idx="10"/>
          </p:nvPr>
        </p:nvSpPr>
        <p:spPr/>
        <p:txBody>
          <a:bodyPr/>
          <a:lstStyle/>
          <a:p>
            <a:fld id="{4F94EC94-538B-44B5-B687-9D4BBAFCCBEA}" type="datetimeFigureOut">
              <a:rPr lang="en-GB" smtClean="0"/>
              <a:t>27/01/2025</a:t>
            </a:fld>
            <a:endParaRPr lang="en-GB"/>
          </a:p>
        </p:txBody>
      </p:sp>
      <p:sp>
        <p:nvSpPr>
          <p:cNvPr id="3" name="Footer Placeholder 2">
            <a:extLst>
              <a:ext uri="{FF2B5EF4-FFF2-40B4-BE49-F238E27FC236}">
                <a16:creationId xmlns:a16="http://schemas.microsoft.com/office/drawing/2014/main" id="{605D865B-740C-4BC6-197A-2E1CA0FDE9B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2C33A38-D5C1-79B2-D05C-A923610DD5AB}"/>
              </a:ext>
            </a:extLst>
          </p:cNvPr>
          <p:cNvSpPr>
            <a:spLocks noGrp="1"/>
          </p:cNvSpPr>
          <p:nvPr>
            <p:ph type="sldNum" sz="quarter" idx="12"/>
          </p:nvPr>
        </p:nvSpPr>
        <p:spPr/>
        <p:txBody>
          <a:bodyPr/>
          <a:lstStyle/>
          <a:p>
            <a:fld id="{0A21F1B5-F7BB-4500-81BE-CFE5B2A857A5}" type="slidenum">
              <a:rPr lang="en-GB" smtClean="0"/>
              <a:t>‹#›</a:t>
            </a:fld>
            <a:endParaRPr lang="en-GB"/>
          </a:p>
        </p:txBody>
      </p:sp>
    </p:spTree>
    <p:extLst>
      <p:ext uri="{BB962C8B-B14F-4D97-AF65-F5344CB8AC3E}">
        <p14:creationId xmlns:p14="http://schemas.microsoft.com/office/powerpoint/2010/main" val="319430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C231B-ECA4-3F14-39F9-696765995C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D81B380-B1CD-9B7B-1D09-0005800464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6D778A0-A275-2B1B-B2D9-8476CBAE83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7852D4-CF9D-360D-0EBF-014DBDBE1D9B}"/>
              </a:ext>
            </a:extLst>
          </p:cNvPr>
          <p:cNvSpPr>
            <a:spLocks noGrp="1"/>
          </p:cNvSpPr>
          <p:nvPr>
            <p:ph type="dt" sz="half" idx="10"/>
          </p:nvPr>
        </p:nvSpPr>
        <p:spPr/>
        <p:txBody>
          <a:bodyPr/>
          <a:lstStyle/>
          <a:p>
            <a:fld id="{4F94EC94-538B-44B5-B687-9D4BBAFCCBEA}" type="datetimeFigureOut">
              <a:rPr lang="en-GB" smtClean="0"/>
              <a:t>27/01/2025</a:t>
            </a:fld>
            <a:endParaRPr lang="en-GB"/>
          </a:p>
        </p:txBody>
      </p:sp>
      <p:sp>
        <p:nvSpPr>
          <p:cNvPr id="6" name="Footer Placeholder 5">
            <a:extLst>
              <a:ext uri="{FF2B5EF4-FFF2-40B4-BE49-F238E27FC236}">
                <a16:creationId xmlns:a16="http://schemas.microsoft.com/office/drawing/2014/main" id="{2AB267BB-8CC1-8800-BD16-A08011FC46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E19730-9D80-2BEF-D60E-02404B28B0A7}"/>
              </a:ext>
            </a:extLst>
          </p:cNvPr>
          <p:cNvSpPr>
            <a:spLocks noGrp="1"/>
          </p:cNvSpPr>
          <p:nvPr>
            <p:ph type="sldNum" sz="quarter" idx="12"/>
          </p:nvPr>
        </p:nvSpPr>
        <p:spPr/>
        <p:txBody>
          <a:bodyPr/>
          <a:lstStyle/>
          <a:p>
            <a:fld id="{0A21F1B5-F7BB-4500-81BE-CFE5B2A857A5}" type="slidenum">
              <a:rPr lang="en-GB" smtClean="0"/>
              <a:t>‹#›</a:t>
            </a:fld>
            <a:endParaRPr lang="en-GB"/>
          </a:p>
        </p:txBody>
      </p:sp>
    </p:spTree>
    <p:extLst>
      <p:ext uri="{BB962C8B-B14F-4D97-AF65-F5344CB8AC3E}">
        <p14:creationId xmlns:p14="http://schemas.microsoft.com/office/powerpoint/2010/main" val="227970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65F4-31EC-2E37-6E4A-96E60C6FB5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BA14013-F4BE-95D7-11CA-791A237F9A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4960C29-FFA9-32F1-EB03-13455E6381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077A0A-34BE-F664-D735-44BB4C0A4621}"/>
              </a:ext>
            </a:extLst>
          </p:cNvPr>
          <p:cNvSpPr>
            <a:spLocks noGrp="1"/>
          </p:cNvSpPr>
          <p:nvPr>
            <p:ph type="dt" sz="half" idx="10"/>
          </p:nvPr>
        </p:nvSpPr>
        <p:spPr/>
        <p:txBody>
          <a:bodyPr/>
          <a:lstStyle/>
          <a:p>
            <a:fld id="{4F94EC94-538B-44B5-B687-9D4BBAFCCBEA}" type="datetimeFigureOut">
              <a:rPr lang="en-GB" smtClean="0"/>
              <a:t>27/01/2025</a:t>
            </a:fld>
            <a:endParaRPr lang="en-GB"/>
          </a:p>
        </p:txBody>
      </p:sp>
      <p:sp>
        <p:nvSpPr>
          <p:cNvPr id="6" name="Footer Placeholder 5">
            <a:extLst>
              <a:ext uri="{FF2B5EF4-FFF2-40B4-BE49-F238E27FC236}">
                <a16:creationId xmlns:a16="http://schemas.microsoft.com/office/drawing/2014/main" id="{F58169BF-FB17-9FAD-0BC3-5036FE585D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FD05D8-FB33-DE85-9F56-FB4EC8112CB6}"/>
              </a:ext>
            </a:extLst>
          </p:cNvPr>
          <p:cNvSpPr>
            <a:spLocks noGrp="1"/>
          </p:cNvSpPr>
          <p:nvPr>
            <p:ph type="sldNum" sz="quarter" idx="12"/>
          </p:nvPr>
        </p:nvSpPr>
        <p:spPr/>
        <p:txBody>
          <a:bodyPr/>
          <a:lstStyle/>
          <a:p>
            <a:fld id="{0A21F1B5-F7BB-4500-81BE-CFE5B2A857A5}" type="slidenum">
              <a:rPr lang="en-GB" smtClean="0"/>
              <a:t>‹#›</a:t>
            </a:fld>
            <a:endParaRPr lang="en-GB"/>
          </a:p>
        </p:txBody>
      </p:sp>
    </p:spTree>
    <p:extLst>
      <p:ext uri="{BB962C8B-B14F-4D97-AF65-F5344CB8AC3E}">
        <p14:creationId xmlns:p14="http://schemas.microsoft.com/office/powerpoint/2010/main" val="3699420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3262EE-4BDD-C7AB-3454-33CA34BA9A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4473FB-8EE7-3DFE-193D-E14B38D203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DA55E5-E304-CD2E-5511-DB6D4C24C1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F94EC94-538B-44B5-B687-9D4BBAFCCBEA}" type="datetimeFigureOut">
              <a:rPr lang="en-GB" smtClean="0"/>
              <a:t>27/01/2025</a:t>
            </a:fld>
            <a:endParaRPr lang="en-GB"/>
          </a:p>
        </p:txBody>
      </p:sp>
      <p:sp>
        <p:nvSpPr>
          <p:cNvPr id="5" name="Footer Placeholder 4">
            <a:extLst>
              <a:ext uri="{FF2B5EF4-FFF2-40B4-BE49-F238E27FC236}">
                <a16:creationId xmlns:a16="http://schemas.microsoft.com/office/drawing/2014/main" id="{552DCFD7-63D9-BC2E-87FB-9C59CD9664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A1F97B71-91A6-B3BF-CE7E-954F597703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A21F1B5-F7BB-4500-81BE-CFE5B2A857A5}" type="slidenum">
              <a:rPr lang="en-GB" smtClean="0"/>
              <a:t>‹#›</a:t>
            </a:fld>
            <a:endParaRPr lang="en-GB"/>
          </a:p>
        </p:txBody>
      </p:sp>
    </p:spTree>
    <p:extLst>
      <p:ext uri="{BB962C8B-B14F-4D97-AF65-F5344CB8AC3E}">
        <p14:creationId xmlns:p14="http://schemas.microsoft.com/office/powerpoint/2010/main" val="1689430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svg"/><Relationship Id="rId18" Type="http://schemas.openxmlformats.org/officeDocument/2006/relationships/image" Target="../media/image19.png"/><Relationship Id="rId26" Type="http://schemas.openxmlformats.org/officeDocument/2006/relationships/image" Target="../media/image27.png"/><Relationship Id="rId3" Type="http://schemas.openxmlformats.org/officeDocument/2006/relationships/image" Target="../media/image4.png"/><Relationship Id="rId21" Type="http://schemas.openxmlformats.org/officeDocument/2006/relationships/image" Target="../media/image22.sv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svg"/><Relationship Id="rId25" Type="http://schemas.openxmlformats.org/officeDocument/2006/relationships/image" Target="../media/image26.svg"/><Relationship Id="rId2" Type="http://schemas.openxmlformats.org/officeDocument/2006/relationships/notesSlide" Target="../notesSlides/notesSlide4.xml"/><Relationship Id="rId16" Type="http://schemas.openxmlformats.org/officeDocument/2006/relationships/image" Target="../media/image17.png"/><Relationship Id="rId20" Type="http://schemas.openxmlformats.org/officeDocument/2006/relationships/image" Target="../media/image21.png"/><Relationship Id="rId29" Type="http://schemas.openxmlformats.org/officeDocument/2006/relationships/image" Target="../media/image30.svg"/><Relationship Id="rId1" Type="http://schemas.openxmlformats.org/officeDocument/2006/relationships/slideLayout" Target="../slideLayouts/slideLayout15.xml"/><Relationship Id="rId6" Type="http://schemas.openxmlformats.org/officeDocument/2006/relationships/image" Target="../media/image7.svg"/><Relationship Id="rId11" Type="http://schemas.openxmlformats.org/officeDocument/2006/relationships/image" Target="../media/image12.svg"/><Relationship Id="rId24" Type="http://schemas.openxmlformats.org/officeDocument/2006/relationships/image" Target="../media/image25.png"/><Relationship Id="rId5" Type="http://schemas.openxmlformats.org/officeDocument/2006/relationships/image" Target="../media/image6.png"/><Relationship Id="rId15" Type="http://schemas.openxmlformats.org/officeDocument/2006/relationships/image" Target="../media/image16.svg"/><Relationship Id="rId23" Type="http://schemas.openxmlformats.org/officeDocument/2006/relationships/image" Target="../media/image24.svg"/><Relationship Id="rId28" Type="http://schemas.openxmlformats.org/officeDocument/2006/relationships/image" Target="../media/image29.png"/><Relationship Id="rId10" Type="http://schemas.openxmlformats.org/officeDocument/2006/relationships/image" Target="../media/image11.png"/><Relationship Id="rId19" Type="http://schemas.openxmlformats.org/officeDocument/2006/relationships/image" Target="../media/image20.svg"/><Relationship Id="rId31" Type="http://schemas.openxmlformats.org/officeDocument/2006/relationships/image" Target="../media/image32.svg"/><Relationship Id="rId4" Type="http://schemas.openxmlformats.org/officeDocument/2006/relationships/image" Target="../media/image5.svg"/><Relationship Id="rId9" Type="http://schemas.openxmlformats.org/officeDocument/2006/relationships/image" Target="../media/image10.svg"/><Relationship Id="rId14" Type="http://schemas.openxmlformats.org/officeDocument/2006/relationships/image" Target="../media/image15.png"/><Relationship Id="rId22" Type="http://schemas.openxmlformats.org/officeDocument/2006/relationships/image" Target="../media/image23.png"/><Relationship Id="rId27" Type="http://schemas.openxmlformats.org/officeDocument/2006/relationships/image" Target="../media/image28.svg"/><Relationship Id="rId30" Type="http://schemas.openxmlformats.org/officeDocument/2006/relationships/image" Target="../media/image3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9B402-F08A-0B4D-FE86-1CBC33DD964A}"/>
              </a:ext>
            </a:extLst>
          </p:cNvPr>
          <p:cNvSpPr>
            <a:spLocks noGrp="1"/>
          </p:cNvSpPr>
          <p:nvPr>
            <p:ph type="title"/>
          </p:nvPr>
        </p:nvSpPr>
        <p:spPr>
          <a:xfrm>
            <a:off x="838200" y="2602525"/>
            <a:ext cx="10515600" cy="1325563"/>
          </a:xfrm>
        </p:spPr>
        <p:txBody>
          <a:bodyPr/>
          <a:lstStyle/>
          <a:p>
            <a:r>
              <a:rPr lang="en-GB" dirty="0"/>
              <a:t>The BNT113-01 trial </a:t>
            </a:r>
          </a:p>
        </p:txBody>
      </p:sp>
    </p:spTree>
    <p:extLst>
      <p:ext uri="{BB962C8B-B14F-4D97-AF65-F5344CB8AC3E}">
        <p14:creationId xmlns:p14="http://schemas.microsoft.com/office/powerpoint/2010/main" val="267320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545385-4CD3-77FE-C2B0-18B9726F8DF9}"/>
              </a:ext>
            </a:extLst>
          </p:cNvPr>
          <p:cNvSpPr>
            <a:spLocks noGrp="1"/>
          </p:cNvSpPr>
          <p:nvPr>
            <p:ph type="title"/>
          </p:nvPr>
        </p:nvSpPr>
        <p:spPr>
          <a:xfrm>
            <a:off x="432000" y="211283"/>
            <a:ext cx="11404154" cy="865186"/>
          </a:xfrm>
        </p:spPr>
        <p:txBody>
          <a:bodyPr/>
          <a:lstStyle/>
          <a:p>
            <a:r>
              <a:rPr lang="en-GB" dirty="0"/>
              <a:t>BNT113-01 trial overview </a:t>
            </a:r>
          </a:p>
        </p:txBody>
      </p:sp>
      <p:sp>
        <p:nvSpPr>
          <p:cNvPr id="6" name="TextBox 5">
            <a:extLst>
              <a:ext uri="{FF2B5EF4-FFF2-40B4-BE49-F238E27FC236}">
                <a16:creationId xmlns:a16="http://schemas.microsoft.com/office/drawing/2014/main" id="{017562BC-4DA3-4DE2-9390-D787E27F35E5}"/>
              </a:ext>
            </a:extLst>
          </p:cNvPr>
          <p:cNvSpPr txBox="1"/>
          <p:nvPr/>
        </p:nvSpPr>
        <p:spPr>
          <a:xfrm>
            <a:off x="355846" y="1076469"/>
            <a:ext cx="11404154" cy="50783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231F20"/>
                </a:solidFill>
                <a:effectLst/>
                <a:uLnTx/>
                <a:uFillTx/>
                <a:latin typeface="Arial" panose="020B0604020202020204" pitchFamily="34" charset="0"/>
                <a:ea typeface="+mn-ea"/>
                <a:cs typeface="+mn-cs"/>
              </a:rPr>
              <a:t>An open label, multi-site,</a:t>
            </a:r>
            <a:r>
              <a:rPr lang="en-GB" dirty="0">
                <a:solidFill>
                  <a:srgbClr val="231F20"/>
                </a:solidFill>
                <a:latin typeface="Arial" panose="020B0604020202020204" pitchFamily="34" charset="0"/>
              </a:rPr>
              <a:t> </a:t>
            </a:r>
            <a:r>
              <a:rPr kumimoji="0" lang="en-GB" sz="1800" b="0" i="0" u="none" strike="noStrike" kern="1200" cap="none" spc="0" normalizeH="0" baseline="0" noProof="0" dirty="0">
                <a:ln>
                  <a:noFill/>
                </a:ln>
                <a:solidFill>
                  <a:srgbClr val="231F20"/>
                </a:solidFill>
                <a:effectLst/>
                <a:uLnTx/>
                <a:uFillTx/>
                <a:latin typeface="Arial" panose="020B0604020202020204" pitchFamily="34" charset="0"/>
                <a:ea typeface="+mn-ea"/>
                <a:cs typeface="+mn-cs"/>
              </a:rPr>
              <a:t>Phase II/III, randomised, controlled trial to compare the efficacy of BNT113 in combination with pembrolizumab versus pembrolizumab monotherapy as a first line therapy in patients with unresectable recurrent or metastatic Head &amp; Neck Squamous Cell Carcinoma (HNSCC) which is positive for human papilloma virus 16 (HPV16+) and expresses PD-L1.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rgbClr val="231F20"/>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231F20"/>
                </a:solidFill>
                <a:latin typeface="Arial" panose="020B0604020202020204" pitchFamily="34" charset="0"/>
              </a:rPr>
              <a:t>BNT113 is a </a:t>
            </a:r>
            <a:r>
              <a:rPr kumimoji="0" lang="en-GB" sz="1800" b="0" i="0" u="none" strike="noStrike" kern="1200" cap="none" spc="0" normalizeH="0" baseline="0" noProof="0" dirty="0">
                <a:ln>
                  <a:noFill/>
                </a:ln>
                <a:solidFill>
                  <a:srgbClr val="231F20"/>
                </a:solidFill>
                <a:effectLst/>
                <a:uLnTx/>
                <a:uFillTx/>
                <a:latin typeface="Arial" panose="020B0604020202020204" pitchFamily="34" charset="0"/>
                <a:ea typeface="+mn-ea"/>
                <a:cs typeface="+mn-cs"/>
              </a:rPr>
              <a:t>HPV16 ribonucleic acid-lipoplex (RNA-LPX) cancer vaccine which encodes for two tumour-associated antigens: HPV viral proteins E6 and E7.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rgbClr val="231F20"/>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231F20"/>
                </a:solidFill>
                <a:effectLst/>
                <a:uLnTx/>
                <a:uFillTx/>
                <a:latin typeface="Arial" panose="020B0604020202020204" pitchFamily="34" charset="0"/>
                <a:ea typeface="+mn-ea"/>
                <a:cs typeface="+mn-cs"/>
              </a:rPr>
              <a:t>BioNTech are conducting central testing of tumour samples for confirmation of HPV16 and PD-L1 status.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31F20"/>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42BBB2"/>
                </a:solidFill>
                <a:effectLst/>
                <a:uLnTx/>
                <a:uFillTx/>
                <a:latin typeface="Arial" panose="020B0604020202020204" pitchFamily="34" charset="0"/>
                <a:ea typeface="+mn-ea"/>
                <a:cs typeface="+mn-cs"/>
              </a:rPr>
              <a:t>Two Screening </a:t>
            </a:r>
            <a:r>
              <a:rPr lang="en-GB" b="1" dirty="0">
                <a:solidFill>
                  <a:srgbClr val="42BBB2"/>
                </a:solidFill>
                <a:latin typeface="Arial" panose="020B0604020202020204" pitchFamily="34" charset="0"/>
              </a:rPr>
              <a:t>Options:</a:t>
            </a:r>
            <a:endParaRPr kumimoji="0" lang="en-GB" sz="1800" b="1" i="0" u="none" strike="noStrike" kern="1200" cap="none" spc="0" normalizeH="0" baseline="0" noProof="0" dirty="0">
              <a:ln>
                <a:noFill/>
              </a:ln>
              <a:solidFill>
                <a:srgbClr val="42BBB2"/>
              </a:solidFill>
              <a:effectLst/>
              <a:uLnTx/>
              <a:uFillTx/>
              <a:latin typeface="Arial" panose="020B0604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231F20"/>
                </a:solidFill>
                <a:effectLst/>
                <a:uLnTx/>
                <a:uFillTx/>
                <a:latin typeface="Arial" panose="020B0604020202020204" pitchFamily="34" charset="0"/>
                <a:ea typeface="+mn-ea"/>
                <a:cs typeface="+mn-cs"/>
              </a:rPr>
              <a:t>Pre-screening: opportunity for investigators to pre-screen patients who might be candidates for the trial in the near future to perform central HPV16 DNA testing and central PD-L1 expression testing. </a:t>
            </a:r>
          </a:p>
          <a:p>
            <a:pPr marR="0" lvl="0" algn="l" defTabSz="914400" rtl="0" eaLnBrk="1" fontAlgn="auto" latinLnBrk="0" hangingPunct="1">
              <a:lnSpc>
                <a:spcPct val="100000"/>
              </a:lnSpc>
              <a:spcBef>
                <a:spcPts val="0"/>
              </a:spcBef>
              <a:spcAft>
                <a:spcPts val="0"/>
              </a:spcAft>
              <a:buClrTx/>
              <a:buSzTx/>
              <a:tabLst/>
              <a:defRPr/>
            </a:pPr>
            <a:endParaRPr kumimoji="0" lang="en-GB" sz="1800" b="0" i="0" u="none" strike="noStrike" kern="1200" cap="none" spc="0" normalizeH="0" baseline="0" noProof="0" dirty="0">
              <a:ln>
                <a:noFill/>
              </a:ln>
              <a:solidFill>
                <a:srgbClr val="231F20"/>
              </a:solidFill>
              <a:effectLst/>
              <a:uLnTx/>
              <a:uFillTx/>
              <a:latin typeface="Arial" panose="020B0604020202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231F20"/>
                </a:solidFill>
                <a:effectLst/>
                <a:uLnTx/>
                <a:uFillTx/>
                <a:latin typeface="Arial" panose="020B0604020202020204" pitchFamily="34" charset="0"/>
                <a:ea typeface="+mn-ea"/>
                <a:cs typeface="+mn-cs"/>
              </a:rPr>
              <a:t>Main trial screening: for those who are immediately suitable for enrolment in the main trial. </a:t>
            </a:r>
            <a:endParaRPr lang="en-GB" dirty="0">
              <a:solidFill>
                <a:srgbClr val="231F20"/>
              </a:solidFill>
              <a:latin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en-GB" dirty="0">
              <a:solidFill>
                <a:srgbClr val="231F20"/>
              </a:solidFill>
              <a:latin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n-GB" sz="1800" b="0" i="0" u="none" strike="noStrike" kern="1200" cap="none" spc="0" normalizeH="0" baseline="0" noProof="0" dirty="0">
                <a:ln>
                  <a:noFill/>
                </a:ln>
                <a:solidFill>
                  <a:srgbClr val="231F20"/>
                </a:solidFill>
                <a:effectLst/>
                <a:uLnTx/>
                <a:uFillTx/>
                <a:latin typeface="Arial" panose="020B0604020202020204" pitchFamily="34" charset="0"/>
                <a:ea typeface="+mn-ea"/>
                <a:cs typeface="+mn-cs"/>
              </a:rPr>
              <a:t>At least 350 patients will be randomised at a 1:1 ratio into 2 groups.</a:t>
            </a:r>
            <a:endPar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31F20"/>
              </a:solidFill>
              <a:effectLst/>
              <a:uLnTx/>
              <a:uFillTx/>
              <a:latin typeface="Arial" panose="020B0604020202020204"/>
              <a:ea typeface="+mn-ea"/>
              <a:cs typeface="+mn-cs"/>
            </a:endParaRPr>
          </a:p>
        </p:txBody>
      </p:sp>
    </p:spTree>
    <p:extLst>
      <p:ext uri="{BB962C8B-B14F-4D97-AF65-F5344CB8AC3E}">
        <p14:creationId xmlns:p14="http://schemas.microsoft.com/office/powerpoint/2010/main" val="946301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508D-2569-E10F-AC0A-2026C8DB9816}"/>
              </a:ext>
            </a:extLst>
          </p:cNvPr>
          <p:cNvSpPr>
            <a:spLocks noGrp="1"/>
          </p:cNvSpPr>
          <p:nvPr>
            <p:ph type="title"/>
          </p:nvPr>
        </p:nvSpPr>
        <p:spPr>
          <a:xfrm>
            <a:off x="-355023" y="2222795"/>
            <a:ext cx="8039345" cy="1325563"/>
          </a:xfrm>
        </p:spPr>
        <p:txBody>
          <a:bodyPr/>
          <a:lstStyle/>
          <a:p>
            <a:pPr algn="ctr">
              <a:lnSpc>
                <a:spcPct val="150000"/>
              </a:lnSpc>
            </a:pPr>
            <a:r>
              <a:rPr lang="en-GB" dirty="0"/>
              <a:t>The CVLP pathway for BNT113-01</a:t>
            </a:r>
          </a:p>
        </p:txBody>
      </p:sp>
    </p:spTree>
    <p:extLst>
      <p:ext uri="{BB962C8B-B14F-4D97-AF65-F5344CB8AC3E}">
        <p14:creationId xmlns:p14="http://schemas.microsoft.com/office/powerpoint/2010/main" val="1268250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ctangle: Rounded Corners 177">
            <a:extLst>
              <a:ext uri="{FF2B5EF4-FFF2-40B4-BE49-F238E27FC236}">
                <a16:creationId xmlns:a16="http://schemas.microsoft.com/office/drawing/2014/main" id="{394EB028-07E7-3FD3-DFC6-573E60FC6149}"/>
              </a:ext>
            </a:extLst>
          </p:cNvPr>
          <p:cNvSpPr/>
          <p:nvPr/>
        </p:nvSpPr>
        <p:spPr>
          <a:xfrm>
            <a:off x="6427746" y="2764518"/>
            <a:ext cx="2329075" cy="2034145"/>
          </a:xfrm>
          <a:prstGeom prst="roundRect">
            <a:avLst/>
          </a:prstGeom>
          <a:solidFill>
            <a:schemeClr val="accent5">
              <a:lumMod val="40000"/>
              <a:lumOff val="60000"/>
              <a:alpha val="2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3">
            <a:extLst>
              <a:ext uri="{FF2B5EF4-FFF2-40B4-BE49-F238E27FC236}">
                <a16:creationId xmlns:a16="http://schemas.microsoft.com/office/drawing/2014/main" id="{3AE1DBD5-5302-6105-213E-D0656B03D6FD}"/>
              </a:ext>
            </a:extLst>
          </p:cNvPr>
          <p:cNvSpPr>
            <a:spLocks noGrp="1"/>
          </p:cNvSpPr>
          <p:nvPr>
            <p:ph type="title"/>
          </p:nvPr>
        </p:nvSpPr>
        <p:spPr>
          <a:xfrm>
            <a:off x="265936" y="12388"/>
            <a:ext cx="11404154" cy="865186"/>
          </a:xfrm>
        </p:spPr>
        <p:txBody>
          <a:bodyPr/>
          <a:lstStyle/>
          <a:p>
            <a:r>
              <a:rPr lang="en-GB" dirty="0"/>
              <a:t>CVLP/BNT113-01 Pathway</a:t>
            </a:r>
          </a:p>
        </p:txBody>
      </p:sp>
      <p:pic>
        <p:nvPicPr>
          <p:cNvPr id="21" name="Google Shape;1049;p147" descr="Clipboard outline">
            <a:extLst>
              <a:ext uri="{FF2B5EF4-FFF2-40B4-BE49-F238E27FC236}">
                <a16:creationId xmlns:a16="http://schemas.microsoft.com/office/drawing/2014/main" id="{34E72FB8-AEB8-014F-A3B7-871A2C7FBBEB}"/>
              </a:ext>
            </a:extLst>
          </p:cNvPr>
          <p:cNvPicPr preferRelativeResize="0"/>
          <p:nvPr/>
        </p:nvPicPr>
        <p:blipFill>
          <a:blip r:embed="rId3">
            <a:extLst>
              <a:ext uri="{96DAC541-7B7A-43D3-8B79-37D633B846F1}">
                <asvg:svgBlip xmlns:asvg="http://schemas.microsoft.com/office/drawing/2016/SVG/main" r:embed="rId4"/>
              </a:ext>
            </a:extLst>
          </a:blip>
          <a:srcRect/>
          <a:stretch/>
        </p:blipFill>
        <p:spPr>
          <a:xfrm>
            <a:off x="189448" y="2594419"/>
            <a:ext cx="485103" cy="553636"/>
          </a:xfrm>
          <a:prstGeom prst="rect">
            <a:avLst/>
          </a:prstGeom>
        </p:spPr>
      </p:pic>
      <p:sp>
        <p:nvSpPr>
          <p:cNvPr id="22" name="Google Shape;1043;p147">
            <a:extLst>
              <a:ext uri="{FF2B5EF4-FFF2-40B4-BE49-F238E27FC236}">
                <a16:creationId xmlns:a16="http://schemas.microsoft.com/office/drawing/2014/main" id="{CF12E8C7-25BD-21B0-DE10-86DF0A502459}"/>
              </a:ext>
            </a:extLst>
          </p:cNvPr>
          <p:cNvSpPr txBox="1"/>
          <p:nvPr/>
        </p:nvSpPr>
        <p:spPr>
          <a:xfrm>
            <a:off x="-24026" y="3119378"/>
            <a:ext cx="941628" cy="755967"/>
          </a:xfrm>
          <a:prstGeom prst="rect">
            <a:avLst/>
          </a:prstGeom>
          <a:noFill/>
          <a:ln>
            <a:noFill/>
          </a:ln>
        </p:spPr>
        <p:txBody>
          <a:bodyPr spcFirstLastPara="1" wrap="square" lIns="103207" tIns="51589" rIns="103207" bIns="51589" anchor="t" anchorCtr="0">
            <a:spAutoFit/>
          </a:bodyPr>
          <a:lstStyle/>
          <a:p>
            <a:pPr algn="ctr">
              <a:buClr>
                <a:srgbClr val="000000"/>
              </a:buClr>
              <a:buSzPts val="1100"/>
              <a:defRPr/>
            </a:pPr>
            <a:r>
              <a:rPr lang="en-GB" sz="847" dirty="0">
                <a:solidFill>
                  <a:srgbClr val="000000"/>
                </a:solidFill>
                <a:latin typeface="Arial"/>
                <a:cs typeface="Arial"/>
              </a:rPr>
              <a:t>CVLP sites to screen patients to identify those eligible for BNT113-01</a:t>
            </a:r>
            <a:endParaRPr lang="en-GB" sz="847" dirty="0">
              <a:latin typeface="Arial"/>
              <a:cs typeface="Arial"/>
            </a:endParaRPr>
          </a:p>
        </p:txBody>
      </p:sp>
      <p:pic>
        <p:nvPicPr>
          <p:cNvPr id="23" name="Graphic 22" descr="Man with solid fill">
            <a:extLst>
              <a:ext uri="{FF2B5EF4-FFF2-40B4-BE49-F238E27FC236}">
                <a16:creationId xmlns:a16="http://schemas.microsoft.com/office/drawing/2014/main" id="{A21958AA-B025-57A4-0AD2-8A757D2C1B4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35746" y="1906810"/>
            <a:ext cx="463887" cy="463887"/>
          </a:xfrm>
          <a:prstGeom prst="rect">
            <a:avLst/>
          </a:prstGeom>
        </p:spPr>
      </p:pic>
      <p:cxnSp>
        <p:nvCxnSpPr>
          <p:cNvPr id="24" name="Straight Arrow Connector 23">
            <a:extLst>
              <a:ext uri="{FF2B5EF4-FFF2-40B4-BE49-F238E27FC236}">
                <a16:creationId xmlns:a16="http://schemas.microsoft.com/office/drawing/2014/main" id="{BCB0B638-7642-4E26-0B5A-DDC0C04F09F8}"/>
              </a:ext>
            </a:extLst>
          </p:cNvPr>
          <p:cNvCxnSpPr>
            <a:cxnSpLocks/>
          </p:cNvCxnSpPr>
          <p:nvPr/>
        </p:nvCxnSpPr>
        <p:spPr bwMode="auto">
          <a:xfrm flipV="1">
            <a:off x="917602" y="2413627"/>
            <a:ext cx="201479" cy="851652"/>
          </a:xfrm>
          <a:prstGeom prst="straightConnector1">
            <a:avLst/>
          </a:prstGeom>
          <a:ln>
            <a:solidFill>
              <a:schemeClr val="tx1"/>
            </a:solidFill>
            <a:headEnd type="none" w="sm" len="sm"/>
            <a:tailEnd type="triangle" w="med" len="med"/>
          </a:ln>
        </p:spPr>
        <p:style>
          <a:lnRef idx="3">
            <a:schemeClr val="dk1"/>
          </a:lnRef>
          <a:fillRef idx="0">
            <a:schemeClr val="dk1"/>
          </a:fillRef>
          <a:effectRef idx="2">
            <a:schemeClr val="dk1"/>
          </a:effectRef>
          <a:fontRef idx="minor">
            <a:schemeClr val="tx1"/>
          </a:fontRef>
        </p:style>
      </p:cxnSp>
      <p:sp>
        <p:nvSpPr>
          <p:cNvPr id="25" name="Google Shape;1043;p147">
            <a:extLst>
              <a:ext uri="{FF2B5EF4-FFF2-40B4-BE49-F238E27FC236}">
                <a16:creationId xmlns:a16="http://schemas.microsoft.com/office/drawing/2014/main" id="{EBEA479F-9962-AB5A-913D-3C04A47DFD51}"/>
              </a:ext>
            </a:extLst>
          </p:cNvPr>
          <p:cNvSpPr txBox="1"/>
          <p:nvPr/>
        </p:nvSpPr>
        <p:spPr>
          <a:xfrm>
            <a:off x="429878" y="1294732"/>
            <a:ext cx="2329243" cy="625610"/>
          </a:xfrm>
          <a:prstGeom prst="rect">
            <a:avLst/>
          </a:prstGeom>
          <a:noFill/>
          <a:ln>
            <a:noFill/>
          </a:ln>
        </p:spPr>
        <p:txBody>
          <a:bodyPr spcFirstLastPara="1" wrap="square" lIns="103207" tIns="51589" rIns="103207" bIns="51589" anchor="t" anchorCtr="0">
            <a:spAutoFit/>
          </a:bodyPr>
          <a:lstStyle/>
          <a:p>
            <a:pPr algn="ctr">
              <a:buClr>
                <a:srgbClr val="000000"/>
              </a:buClr>
              <a:buSzPts val="1100"/>
              <a:defRPr/>
            </a:pPr>
            <a:r>
              <a:rPr lang="en-GB" sz="847" dirty="0">
                <a:latin typeface="Arial"/>
                <a:cs typeface="Arial"/>
              </a:rPr>
              <a:t>Patients with clinical findings suggestive of yet unconfirmed recurrent/metastatic disease</a:t>
            </a:r>
          </a:p>
          <a:p>
            <a:pPr algn="ctr">
              <a:buClr>
                <a:srgbClr val="000000"/>
              </a:buClr>
              <a:buSzPts val="1100"/>
              <a:defRPr/>
            </a:pPr>
            <a:r>
              <a:rPr lang="en-GB" sz="847" dirty="0">
                <a:latin typeface="Arial"/>
                <a:cs typeface="Arial"/>
              </a:rPr>
              <a:t>(Pre-screening)</a:t>
            </a:r>
          </a:p>
        </p:txBody>
      </p:sp>
      <p:cxnSp>
        <p:nvCxnSpPr>
          <p:cNvPr id="26" name="Straight Arrow Connector 25">
            <a:extLst>
              <a:ext uri="{FF2B5EF4-FFF2-40B4-BE49-F238E27FC236}">
                <a16:creationId xmlns:a16="http://schemas.microsoft.com/office/drawing/2014/main" id="{12091F49-33CF-82B0-9132-B396B31B423D}"/>
              </a:ext>
            </a:extLst>
          </p:cNvPr>
          <p:cNvCxnSpPr>
            <a:cxnSpLocks/>
          </p:cNvCxnSpPr>
          <p:nvPr/>
        </p:nvCxnSpPr>
        <p:spPr bwMode="auto">
          <a:xfrm flipV="1">
            <a:off x="948214" y="3405446"/>
            <a:ext cx="618049" cy="2045"/>
          </a:xfrm>
          <a:prstGeom prst="straightConnector1">
            <a:avLst/>
          </a:prstGeom>
          <a:ln>
            <a:solidFill>
              <a:schemeClr val="tx1"/>
            </a:solidFill>
            <a:headEnd type="none" w="sm" len="sm"/>
            <a:tailEnd type="triangle" w="med" len="med"/>
          </a:ln>
        </p:spPr>
        <p:style>
          <a:lnRef idx="3">
            <a:schemeClr val="dk1"/>
          </a:lnRef>
          <a:fillRef idx="0">
            <a:schemeClr val="dk1"/>
          </a:fillRef>
          <a:effectRef idx="2">
            <a:schemeClr val="dk1"/>
          </a:effectRef>
          <a:fontRef idx="minor">
            <a:schemeClr val="tx1"/>
          </a:fontRef>
        </p:style>
      </p:cxnSp>
      <p:pic>
        <p:nvPicPr>
          <p:cNvPr id="27" name="Graphic 26" descr="Man with solid fill">
            <a:extLst>
              <a:ext uri="{FF2B5EF4-FFF2-40B4-BE49-F238E27FC236}">
                <a16:creationId xmlns:a16="http://schemas.microsoft.com/office/drawing/2014/main" id="{6E9EF871-6347-D056-4DE3-83B12972451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82210" y="3167053"/>
            <a:ext cx="463887" cy="463887"/>
          </a:xfrm>
          <a:prstGeom prst="rect">
            <a:avLst/>
          </a:prstGeom>
        </p:spPr>
      </p:pic>
      <p:sp>
        <p:nvSpPr>
          <p:cNvPr id="28" name="Google Shape;1043;p147">
            <a:extLst>
              <a:ext uri="{FF2B5EF4-FFF2-40B4-BE49-F238E27FC236}">
                <a16:creationId xmlns:a16="http://schemas.microsoft.com/office/drawing/2014/main" id="{CB3D6386-B549-4961-2240-8A02B590D71A}"/>
              </a:ext>
            </a:extLst>
          </p:cNvPr>
          <p:cNvSpPr txBox="1"/>
          <p:nvPr/>
        </p:nvSpPr>
        <p:spPr>
          <a:xfrm>
            <a:off x="1177266" y="3599064"/>
            <a:ext cx="1073944" cy="1016679"/>
          </a:xfrm>
          <a:prstGeom prst="rect">
            <a:avLst/>
          </a:prstGeom>
          <a:noFill/>
          <a:ln>
            <a:noFill/>
          </a:ln>
        </p:spPr>
        <p:txBody>
          <a:bodyPr spcFirstLastPara="1" wrap="square" lIns="103207" tIns="51589" rIns="103207" bIns="51589" anchor="t" anchorCtr="0">
            <a:spAutoFit/>
          </a:bodyPr>
          <a:lstStyle/>
          <a:p>
            <a:pPr algn="ctr">
              <a:buClr>
                <a:srgbClr val="000000"/>
              </a:buClr>
              <a:buSzPts val="1100"/>
              <a:defRPr/>
            </a:pPr>
            <a:r>
              <a:rPr lang="en-GB" sz="847" dirty="0">
                <a:latin typeface="Arial"/>
                <a:cs typeface="Arial"/>
              </a:rPr>
              <a:t>Patients previously treated with ablative therapies for oligometastatic disease</a:t>
            </a:r>
          </a:p>
          <a:p>
            <a:pPr algn="ctr">
              <a:buClr>
                <a:srgbClr val="000000"/>
              </a:buClr>
              <a:buSzPts val="1100"/>
              <a:defRPr/>
            </a:pPr>
            <a:r>
              <a:rPr lang="en-GB" sz="847" dirty="0">
                <a:latin typeface="Arial"/>
                <a:cs typeface="Arial"/>
              </a:rPr>
              <a:t>(Pre-screening)</a:t>
            </a:r>
          </a:p>
        </p:txBody>
      </p:sp>
      <p:pic>
        <p:nvPicPr>
          <p:cNvPr id="29" name="Graphic 28" descr="Man with solid fill">
            <a:extLst>
              <a:ext uri="{FF2B5EF4-FFF2-40B4-BE49-F238E27FC236}">
                <a16:creationId xmlns:a16="http://schemas.microsoft.com/office/drawing/2014/main" id="{8123AEC6-C06F-8CC1-5518-B21A84865C8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45322" y="4594922"/>
            <a:ext cx="463887" cy="463887"/>
          </a:xfrm>
          <a:prstGeom prst="rect">
            <a:avLst/>
          </a:prstGeom>
        </p:spPr>
      </p:pic>
      <p:cxnSp>
        <p:nvCxnSpPr>
          <p:cNvPr id="30" name="Straight Arrow Connector 29">
            <a:extLst>
              <a:ext uri="{FF2B5EF4-FFF2-40B4-BE49-F238E27FC236}">
                <a16:creationId xmlns:a16="http://schemas.microsoft.com/office/drawing/2014/main" id="{87CE8EB2-8209-F87C-163B-26E1719D3918}"/>
              </a:ext>
            </a:extLst>
          </p:cNvPr>
          <p:cNvCxnSpPr>
            <a:cxnSpLocks/>
          </p:cNvCxnSpPr>
          <p:nvPr/>
        </p:nvCxnSpPr>
        <p:spPr bwMode="auto">
          <a:xfrm>
            <a:off x="902310" y="3545675"/>
            <a:ext cx="218703" cy="984077"/>
          </a:xfrm>
          <a:prstGeom prst="straightConnector1">
            <a:avLst/>
          </a:prstGeom>
          <a:ln>
            <a:solidFill>
              <a:schemeClr val="tx1"/>
            </a:solidFill>
            <a:headEnd type="none" w="sm" len="sm"/>
            <a:tailEnd type="triangle" w="med" len="med"/>
          </a:ln>
        </p:spPr>
        <p:style>
          <a:lnRef idx="3">
            <a:schemeClr val="dk1"/>
          </a:lnRef>
          <a:fillRef idx="0">
            <a:schemeClr val="dk1"/>
          </a:fillRef>
          <a:effectRef idx="2">
            <a:schemeClr val="dk1"/>
          </a:effectRef>
          <a:fontRef idx="minor">
            <a:schemeClr val="tx1"/>
          </a:fontRef>
        </p:style>
      </p:cxnSp>
      <p:sp>
        <p:nvSpPr>
          <p:cNvPr id="31" name="Google Shape;1043;p147">
            <a:extLst>
              <a:ext uri="{FF2B5EF4-FFF2-40B4-BE49-F238E27FC236}">
                <a16:creationId xmlns:a16="http://schemas.microsoft.com/office/drawing/2014/main" id="{B1CC444D-68D5-521B-B0F3-4B08BB13B7A2}"/>
              </a:ext>
            </a:extLst>
          </p:cNvPr>
          <p:cNvSpPr txBox="1"/>
          <p:nvPr/>
        </p:nvSpPr>
        <p:spPr>
          <a:xfrm>
            <a:off x="265936" y="5058809"/>
            <a:ext cx="1803506" cy="495255"/>
          </a:xfrm>
          <a:prstGeom prst="rect">
            <a:avLst/>
          </a:prstGeom>
          <a:noFill/>
          <a:ln>
            <a:noFill/>
          </a:ln>
        </p:spPr>
        <p:txBody>
          <a:bodyPr spcFirstLastPara="1" wrap="square" lIns="103207" tIns="51589" rIns="103207" bIns="51589" anchor="t" anchorCtr="0">
            <a:spAutoFit/>
          </a:bodyPr>
          <a:lstStyle/>
          <a:p>
            <a:pPr algn="ctr">
              <a:buClr>
                <a:srgbClr val="000000"/>
              </a:buClr>
              <a:buSzPts val="1100"/>
              <a:defRPr/>
            </a:pPr>
            <a:r>
              <a:rPr lang="en-GB" sz="847" dirty="0">
                <a:solidFill>
                  <a:srgbClr val="000000"/>
                </a:solidFill>
                <a:latin typeface="Arial"/>
                <a:cs typeface="Arial"/>
              </a:rPr>
              <a:t>Confirmed recurrent or metastatic HNSCC</a:t>
            </a:r>
          </a:p>
          <a:p>
            <a:pPr algn="ctr">
              <a:buClr>
                <a:srgbClr val="000000"/>
              </a:buClr>
              <a:buSzPts val="1100"/>
              <a:defRPr/>
            </a:pPr>
            <a:r>
              <a:rPr lang="en-GB" sz="847" dirty="0">
                <a:solidFill>
                  <a:srgbClr val="000000"/>
                </a:solidFill>
                <a:latin typeface="Arial"/>
                <a:cs typeface="Arial"/>
              </a:rPr>
              <a:t>(Main trial screening)</a:t>
            </a:r>
          </a:p>
        </p:txBody>
      </p:sp>
      <p:pic>
        <p:nvPicPr>
          <p:cNvPr id="89" name="Google Shape;1049;p147" descr="Clipboard outline">
            <a:extLst>
              <a:ext uri="{FF2B5EF4-FFF2-40B4-BE49-F238E27FC236}">
                <a16:creationId xmlns:a16="http://schemas.microsoft.com/office/drawing/2014/main" id="{D5E55643-7AEF-757B-8F9D-2E94AB929200}"/>
              </a:ext>
            </a:extLst>
          </p:cNvPr>
          <p:cNvPicPr preferRelativeResize="0"/>
          <p:nvPr/>
        </p:nvPicPr>
        <p:blipFill>
          <a:blip r:embed="rId3">
            <a:extLst>
              <a:ext uri="{96DAC541-7B7A-43D3-8B79-37D633B846F1}">
                <asvg:svgBlip xmlns:asvg="http://schemas.microsoft.com/office/drawing/2016/SVG/main" r:embed="rId9"/>
              </a:ext>
            </a:extLst>
          </a:blip>
          <a:srcRect/>
          <a:stretch/>
        </p:blipFill>
        <p:spPr>
          <a:xfrm>
            <a:off x="2570209" y="2956517"/>
            <a:ext cx="531047" cy="556556"/>
          </a:xfrm>
          <a:prstGeom prst="rect">
            <a:avLst/>
          </a:prstGeom>
        </p:spPr>
      </p:pic>
      <p:sp>
        <p:nvSpPr>
          <p:cNvPr id="90" name="Google Shape;1062;p147">
            <a:extLst>
              <a:ext uri="{FF2B5EF4-FFF2-40B4-BE49-F238E27FC236}">
                <a16:creationId xmlns:a16="http://schemas.microsoft.com/office/drawing/2014/main" id="{6D4A39BF-4B9A-4F9F-6DDC-3D0667A9366A}"/>
              </a:ext>
            </a:extLst>
          </p:cNvPr>
          <p:cNvSpPr txBox="1"/>
          <p:nvPr/>
        </p:nvSpPr>
        <p:spPr>
          <a:xfrm>
            <a:off x="2411476" y="3496400"/>
            <a:ext cx="907542" cy="1147035"/>
          </a:xfrm>
          <a:prstGeom prst="rect">
            <a:avLst/>
          </a:prstGeom>
          <a:noFill/>
          <a:ln>
            <a:noFill/>
          </a:ln>
        </p:spPr>
        <p:txBody>
          <a:bodyPr spcFirstLastPara="1" wrap="square" lIns="103207" tIns="51589" rIns="103207" bIns="51589" anchor="t" anchorCtr="0">
            <a:spAutoFit/>
          </a:bodyPr>
          <a:lstStyle/>
          <a:p>
            <a:pPr algn="ctr" defTabSz="774251">
              <a:buClr>
                <a:srgbClr val="000000"/>
              </a:buClr>
              <a:buSzPts val="1100"/>
              <a:defRPr/>
            </a:pPr>
            <a:r>
              <a:rPr lang="en" sz="847" dirty="0">
                <a:latin typeface="Arial"/>
                <a:ea typeface="Arial"/>
                <a:cs typeface="Arial"/>
                <a:sym typeface="Arial"/>
              </a:rPr>
              <a:t>R</a:t>
            </a:r>
            <a:r>
              <a:rPr lang="en-GB" sz="847" dirty="0">
                <a:latin typeface="Arial"/>
                <a:ea typeface="Arial"/>
                <a:cs typeface="Arial"/>
                <a:sym typeface="Arial"/>
              </a:rPr>
              <a:t>N/</a:t>
            </a:r>
            <a:r>
              <a:rPr lang="en" sz="847" dirty="0">
                <a:latin typeface="Arial"/>
                <a:ea typeface="Arial"/>
                <a:cs typeface="Arial"/>
                <a:sym typeface="Arial"/>
              </a:rPr>
              <a:t>HCP consents patient into CVLP and registers patient on CVLP database</a:t>
            </a:r>
          </a:p>
        </p:txBody>
      </p:sp>
      <p:cxnSp>
        <p:nvCxnSpPr>
          <p:cNvPr id="94" name="Straight Arrow Connector 93">
            <a:extLst>
              <a:ext uri="{FF2B5EF4-FFF2-40B4-BE49-F238E27FC236}">
                <a16:creationId xmlns:a16="http://schemas.microsoft.com/office/drawing/2014/main" id="{7D8143C7-2674-A21B-4344-A5629A268A47}"/>
              </a:ext>
            </a:extLst>
          </p:cNvPr>
          <p:cNvCxnSpPr>
            <a:cxnSpLocks/>
          </p:cNvCxnSpPr>
          <p:nvPr/>
        </p:nvCxnSpPr>
        <p:spPr bwMode="auto">
          <a:xfrm>
            <a:off x="1868926" y="3405446"/>
            <a:ext cx="720875" cy="7450"/>
          </a:xfrm>
          <a:prstGeom prst="straightConnector1">
            <a:avLst/>
          </a:prstGeom>
          <a:ln>
            <a:solidFill>
              <a:schemeClr val="tx1"/>
            </a:solidFill>
            <a:headEnd type="none" w="sm" len="sm"/>
            <a:tailEnd type="triangle" w="med" len="med"/>
          </a:ln>
        </p:spPr>
        <p:style>
          <a:lnRef idx="3">
            <a:schemeClr val="dk1"/>
          </a:lnRef>
          <a:fillRef idx="0">
            <a:schemeClr val="dk1"/>
          </a:fillRef>
          <a:effectRef idx="2">
            <a:schemeClr val="dk1"/>
          </a:effectRef>
          <a:fontRef idx="minor">
            <a:schemeClr val="tx1"/>
          </a:fontRef>
        </p:style>
      </p:cxnSp>
      <p:cxnSp>
        <p:nvCxnSpPr>
          <p:cNvPr id="96" name="Straight Arrow Connector 95">
            <a:extLst>
              <a:ext uri="{FF2B5EF4-FFF2-40B4-BE49-F238E27FC236}">
                <a16:creationId xmlns:a16="http://schemas.microsoft.com/office/drawing/2014/main" id="{9F169031-97BF-666E-9318-18A3F379BDD1}"/>
              </a:ext>
            </a:extLst>
          </p:cNvPr>
          <p:cNvCxnSpPr>
            <a:cxnSpLocks/>
          </p:cNvCxnSpPr>
          <p:nvPr/>
        </p:nvCxnSpPr>
        <p:spPr bwMode="auto">
          <a:xfrm>
            <a:off x="1401773" y="2206280"/>
            <a:ext cx="1147508" cy="1116476"/>
          </a:xfrm>
          <a:prstGeom prst="straightConnector1">
            <a:avLst/>
          </a:prstGeom>
          <a:ln>
            <a:solidFill>
              <a:schemeClr val="tx1"/>
            </a:solidFill>
            <a:headEnd type="none" w="sm" len="sm"/>
            <a:tailEnd type="triangle" w="med" len="med"/>
          </a:ln>
        </p:spPr>
        <p:style>
          <a:lnRef idx="3">
            <a:schemeClr val="dk1"/>
          </a:lnRef>
          <a:fillRef idx="0">
            <a:schemeClr val="dk1"/>
          </a:fillRef>
          <a:effectRef idx="2">
            <a:schemeClr val="dk1"/>
          </a:effectRef>
          <a:fontRef idx="minor">
            <a:schemeClr val="tx1"/>
          </a:fontRef>
        </p:style>
      </p:cxnSp>
      <p:cxnSp>
        <p:nvCxnSpPr>
          <p:cNvPr id="98" name="Straight Arrow Connector 97">
            <a:extLst>
              <a:ext uri="{FF2B5EF4-FFF2-40B4-BE49-F238E27FC236}">
                <a16:creationId xmlns:a16="http://schemas.microsoft.com/office/drawing/2014/main" id="{102D93E2-AEC9-1182-3128-D64C9AE8C8B1}"/>
              </a:ext>
            </a:extLst>
          </p:cNvPr>
          <p:cNvCxnSpPr>
            <a:cxnSpLocks/>
          </p:cNvCxnSpPr>
          <p:nvPr/>
        </p:nvCxnSpPr>
        <p:spPr bwMode="auto">
          <a:xfrm flipV="1">
            <a:off x="1958841" y="3514775"/>
            <a:ext cx="625268" cy="1406624"/>
          </a:xfrm>
          <a:prstGeom prst="straightConnector1">
            <a:avLst/>
          </a:prstGeom>
          <a:ln>
            <a:solidFill>
              <a:schemeClr val="tx1"/>
            </a:solidFill>
            <a:headEnd type="none" w="sm" len="sm"/>
            <a:tailEnd type="triangle" w="med" len="med"/>
          </a:ln>
        </p:spPr>
        <p:style>
          <a:lnRef idx="3">
            <a:schemeClr val="dk1"/>
          </a:lnRef>
          <a:fillRef idx="0">
            <a:schemeClr val="dk1"/>
          </a:fillRef>
          <a:effectRef idx="2">
            <a:schemeClr val="dk1"/>
          </a:effectRef>
          <a:fontRef idx="minor">
            <a:schemeClr val="tx1"/>
          </a:fontRef>
        </p:style>
      </p:cxnSp>
      <p:pic>
        <p:nvPicPr>
          <p:cNvPr id="100" name="Graphic 99" descr="Clipboard Checked with solid fill">
            <a:extLst>
              <a:ext uri="{FF2B5EF4-FFF2-40B4-BE49-F238E27FC236}">
                <a16:creationId xmlns:a16="http://schemas.microsoft.com/office/drawing/2014/main" id="{53AE0AA2-BAAE-1D1B-26D7-7195716906F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549890" y="2959436"/>
            <a:ext cx="553637" cy="553637"/>
          </a:xfrm>
          <a:prstGeom prst="rect">
            <a:avLst/>
          </a:prstGeom>
        </p:spPr>
      </p:pic>
      <p:sp>
        <p:nvSpPr>
          <p:cNvPr id="101" name="Google Shape;1062;p147">
            <a:extLst>
              <a:ext uri="{FF2B5EF4-FFF2-40B4-BE49-F238E27FC236}">
                <a16:creationId xmlns:a16="http://schemas.microsoft.com/office/drawing/2014/main" id="{201E1C1A-472F-F883-0F8E-EC6F48BAB0F1}"/>
              </a:ext>
            </a:extLst>
          </p:cNvPr>
          <p:cNvSpPr txBox="1"/>
          <p:nvPr/>
        </p:nvSpPr>
        <p:spPr>
          <a:xfrm>
            <a:off x="3220919" y="3513073"/>
            <a:ext cx="1215644" cy="2580954"/>
          </a:xfrm>
          <a:prstGeom prst="rect">
            <a:avLst/>
          </a:prstGeom>
          <a:noFill/>
          <a:ln>
            <a:noFill/>
          </a:ln>
        </p:spPr>
        <p:txBody>
          <a:bodyPr spcFirstLastPara="1" wrap="square" lIns="103207" tIns="51589" rIns="103207" bIns="51589" anchor="t" anchorCtr="0">
            <a:spAutoFit/>
          </a:bodyPr>
          <a:lstStyle/>
          <a:p>
            <a:pPr algn="ctr">
              <a:buClr>
                <a:srgbClr val="000000"/>
              </a:buClr>
              <a:buSzPts val="1100"/>
              <a:defRPr/>
            </a:pPr>
            <a:r>
              <a:rPr lang="en-GB" sz="847">
                <a:latin typeface="Arial"/>
                <a:cs typeface="Arial"/>
                <a:sym typeface="Arial"/>
              </a:rPr>
              <a:t>RN/HCP completes referral form indicating whether the patient is eligible for:</a:t>
            </a:r>
          </a:p>
          <a:p>
            <a:pPr algn="ctr">
              <a:buClr>
                <a:srgbClr val="000000"/>
              </a:buClr>
              <a:buSzPts val="1100"/>
              <a:defRPr/>
            </a:pPr>
            <a:r>
              <a:rPr lang="en-GB" sz="847">
                <a:latin typeface="Arial"/>
                <a:cs typeface="Arial"/>
                <a:sym typeface="Arial"/>
              </a:rPr>
              <a:t>A.) Pre-screening</a:t>
            </a:r>
          </a:p>
          <a:p>
            <a:pPr algn="ctr">
              <a:buClr>
                <a:srgbClr val="000000"/>
              </a:buClr>
              <a:buSzPts val="1100"/>
              <a:defRPr/>
            </a:pPr>
            <a:r>
              <a:rPr lang="en-GB" sz="847">
                <a:latin typeface="Arial"/>
                <a:cs typeface="Arial"/>
                <a:sym typeface="Arial"/>
              </a:rPr>
              <a:t>B.) Main trial screening.</a:t>
            </a:r>
          </a:p>
          <a:p>
            <a:pPr algn="ctr" defTabSz="774251">
              <a:buClr>
                <a:srgbClr val="000000"/>
              </a:buClr>
              <a:buSzPts val="1100"/>
              <a:defRPr/>
            </a:pPr>
            <a:endParaRPr lang="en-GB" sz="847">
              <a:latin typeface="Arial"/>
              <a:cs typeface="Arial"/>
              <a:sym typeface="Arial"/>
            </a:endParaRPr>
          </a:p>
          <a:p>
            <a:pPr algn="ctr" defTabSz="774251">
              <a:buClr>
                <a:srgbClr val="000000"/>
              </a:buClr>
              <a:buSzPts val="1100"/>
              <a:defRPr/>
            </a:pPr>
            <a:r>
              <a:rPr lang="en-GB" sz="847">
                <a:latin typeface="Arial"/>
                <a:cs typeface="Arial"/>
                <a:sym typeface="Arial"/>
              </a:rPr>
              <a:t>RN/HCP sends referral to trial site and sends archival tissue sample from original diagnosis or new tissue from recurrent/metastatic sample</a:t>
            </a:r>
            <a:r>
              <a:rPr lang="en-GB" sz="847" u="sng">
                <a:latin typeface="Arial"/>
                <a:cs typeface="Arial"/>
                <a:sym typeface="Arial"/>
              </a:rPr>
              <a:t> </a:t>
            </a:r>
            <a:r>
              <a:rPr lang="en-GB" sz="847">
                <a:latin typeface="Arial"/>
                <a:cs typeface="Arial"/>
                <a:sym typeface="Arial"/>
              </a:rPr>
              <a:t>to the CPGC.</a:t>
            </a:r>
            <a:endParaRPr lang="en" sz="847">
              <a:solidFill>
                <a:srgbClr val="FF0000"/>
              </a:solidFill>
              <a:latin typeface="Arial"/>
              <a:ea typeface="Arial"/>
              <a:cs typeface="Arial"/>
              <a:sym typeface="Arial"/>
            </a:endParaRPr>
          </a:p>
          <a:p>
            <a:pPr marL="193562" indent="-193562" algn="ctr" defTabSz="774251">
              <a:buClr>
                <a:srgbClr val="000000"/>
              </a:buClr>
              <a:buSzPts val="1100"/>
              <a:buFontTx/>
              <a:buAutoNum type="arabicPeriod"/>
              <a:defRPr/>
            </a:pPr>
            <a:endParaRPr lang="en" sz="847">
              <a:solidFill>
                <a:srgbClr val="FF0000"/>
              </a:solidFill>
              <a:latin typeface="Arial"/>
              <a:ea typeface="Arial"/>
              <a:cs typeface="Arial"/>
              <a:sym typeface="Arial"/>
            </a:endParaRPr>
          </a:p>
        </p:txBody>
      </p:sp>
      <p:cxnSp>
        <p:nvCxnSpPr>
          <p:cNvPr id="102" name="Straight Arrow Connector 101">
            <a:extLst>
              <a:ext uri="{FF2B5EF4-FFF2-40B4-BE49-F238E27FC236}">
                <a16:creationId xmlns:a16="http://schemas.microsoft.com/office/drawing/2014/main" id="{7B5DB3C6-303A-1093-922A-BBFD4CF50AF9}"/>
              </a:ext>
            </a:extLst>
          </p:cNvPr>
          <p:cNvCxnSpPr>
            <a:cxnSpLocks/>
          </p:cNvCxnSpPr>
          <p:nvPr/>
        </p:nvCxnSpPr>
        <p:spPr bwMode="auto">
          <a:xfrm>
            <a:off x="3093175" y="3494892"/>
            <a:ext cx="420331" cy="0"/>
          </a:xfrm>
          <a:prstGeom prst="straightConnector1">
            <a:avLst/>
          </a:prstGeom>
          <a:ln>
            <a:solidFill>
              <a:schemeClr val="tx1"/>
            </a:solidFill>
            <a:headEnd type="none" w="sm" len="sm"/>
            <a:tailEnd type="triangle" w="med" len="med"/>
          </a:ln>
        </p:spPr>
        <p:style>
          <a:lnRef idx="3">
            <a:schemeClr val="dk1"/>
          </a:lnRef>
          <a:fillRef idx="0">
            <a:schemeClr val="dk1"/>
          </a:fillRef>
          <a:effectRef idx="2">
            <a:schemeClr val="dk1"/>
          </a:effectRef>
          <a:fontRef idx="minor">
            <a:schemeClr val="tx1"/>
          </a:fontRef>
        </p:style>
      </p:cxnSp>
      <p:pic>
        <p:nvPicPr>
          <p:cNvPr id="103" name="Graphic 102" descr="Document with solid fill">
            <a:extLst>
              <a:ext uri="{FF2B5EF4-FFF2-40B4-BE49-F238E27FC236}">
                <a16:creationId xmlns:a16="http://schemas.microsoft.com/office/drawing/2014/main" id="{57B84551-3F37-2E8C-734B-027E0A8958B3}"/>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548057" y="3018384"/>
            <a:ext cx="494689" cy="494689"/>
          </a:xfrm>
          <a:prstGeom prst="rect">
            <a:avLst/>
          </a:prstGeom>
        </p:spPr>
      </p:pic>
      <p:sp>
        <p:nvSpPr>
          <p:cNvPr id="104" name="Google Shape;1062;p147">
            <a:extLst>
              <a:ext uri="{FF2B5EF4-FFF2-40B4-BE49-F238E27FC236}">
                <a16:creationId xmlns:a16="http://schemas.microsoft.com/office/drawing/2014/main" id="{1BF3CD5A-57A9-69E3-1662-36950261D34A}"/>
              </a:ext>
            </a:extLst>
          </p:cNvPr>
          <p:cNvSpPr txBox="1"/>
          <p:nvPr/>
        </p:nvSpPr>
        <p:spPr>
          <a:xfrm>
            <a:off x="4313961" y="3529373"/>
            <a:ext cx="1031466" cy="1147035"/>
          </a:xfrm>
          <a:prstGeom prst="rect">
            <a:avLst/>
          </a:prstGeom>
          <a:noFill/>
          <a:ln>
            <a:noFill/>
          </a:ln>
        </p:spPr>
        <p:txBody>
          <a:bodyPr spcFirstLastPara="1" wrap="square" lIns="103207" tIns="51589" rIns="103207" bIns="51589" anchor="t" anchorCtr="0">
            <a:spAutoFit/>
          </a:bodyPr>
          <a:lstStyle/>
          <a:p>
            <a:pPr algn="ctr">
              <a:buClr>
                <a:srgbClr val="000000"/>
              </a:buClr>
              <a:buSzPts val="1100"/>
              <a:defRPr/>
            </a:pPr>
            <a:r>
              <a:rPr lang="en-GB" sz="847" dirty="0">
                <a:solidFill>
                  <a:srgbClr val="0070C0"/>
                </a:solidFill>
                <a:latin typeface="Arial"/>
                <a:cs typeface="Arial"/>
                <a:sym typeface="Arial"/>
              </a:rPr>
              <a:t>Trial site receives referral form and verifies appropriate screening pathway for the  patient. </a:t>
            </a:r>
            <a:endParaRPr lang="en" sz="847" dirty="0">
              <a:solidFill>
                <a:srgbClr val="0070C0"/>
              </a:solidFill>
              <a:latin typeface="Arial"/>
              <a:ea typeface="Arial"/>
              <a:cs typeface="Arial"/>
              <a:sym typeface="Arial"/>
            </a:endParaRPr>
          </a:p>
          <a:p>
            <a:pPr marL="193562" indent="-193562" algn="ctr" defTabSz="774251">
              <a:buClr>
                <a:srgbClr val="000000"/>
              </a:buClr>
              <a:buSzPts val="1100"/>
              <a:buFontTx/>
              <a:buAutoNum type="arabicPeriod"/>
              <a:defRPr/>
            </a:pPr>
            <a:endParaRPr lang="en" sz="847" dirty="0">
              <a:solidFill>
                <a:srgbClr val="0070C0"/>
              </a:solidFill>
              <a:latin typeface="Arial"/>
              <a:ea typeface="Arial"/>
              <a:cs typeface="Arial"/>
              <a:sym typeface="Arial"/>
            </a:endParaRPr>
          </a:p>
        </p:txBody>
      </p:sp>
      <p:cxnSp>
        <p:nvCxnSpPr>
          <p:cNvPr id="105" name="Straight Arrow Connector 104">
            <a:extLst>
              <a:ext uri="{FF2B5EF4-FFF2-40B4-BE49-F238E27FC236}">
                <a16:creationId xmlns:a16="http://schemas.microsoft.com/office/drawing/2014/main" id="{5494DEF3-A112-6287-FA7D-CC5BA65304CB}"/>
              </a:ext>
            </a:extLst>
          </p:cNvPr>
          <p:cNvCxnSpPr>
            <a:cxnSpLocks/>
          </p:cNvCxnSpPr>
          <p:nvPr/>
        </p:nvCxnSpPr>
        <p:spPr bwMode="auto">
          <a:xfrm>
            <a:off x="4121526" y="3491258"/>
            <a:ext cx="420331" cy="0"/>
          </a:xfrm>
          <a:prstGeom prst="straightConnector1">
            <a:avLst/>
          </a:prstGeom>
          <a:ln>
            <a:solidFill>
              <a:schemeClr val="tx1"/>
            </a:solidFill>
            <a:headEnd type="none" w="sm" len="sm"/>
            <a:tailEnd type="triangle" w="med" len="med"/>
          </a:ln>
        </p:spPr>
        <p:style>
          <a:lnRef idx="3">
            <a:schemeClr val="dk1"/>
          </a:lnRef>
          <a:fillRef idx="0">
            <a:schemeClr val="dk1"/>
          </a:fillRef>
          <a:effectRef idx="2">
            <a:schemeClr val="dk1"/>
          </a:effectRef>
          <a:fontRef idx="minor">
            <a:schemeClr val="tx1"/>
          </a:fontRef>
        </p:style>
      </p:cxnSp>
      <p:sp>
        <p:nvSpPr>
          <p:cNvPr id="106" name="Google Shape;1062;p147">
            <a:extLst>
              <a:ext uri="{FF2B5EF4-FFF2-40B4-BE49-F238E27FC236}">
                <a16:creationId xmlns:a16="http://schemas.microsoft.com/office/drawing/2014/main" id="{13B35036-C916-0178-5415-86AFBF23D846}"/>
              </a:ext>
            </a:extLst>
          </p:cNvPr>
          <p:cNvSpPr txBox="1"/>
          <p:nvPr/>
        </p:nvSpPr>
        <p:spPr>
          <a:xfrm>
            <a:off x="5211641" y="3538147"/>
            <a:ext cx="1099366" cy="625610"/>
          </a:xfrm>
          <a:prstGeom prst="rect">
            <a:avLst/>
          </a:prstGeom>
          <a:noFill/>
          <a:ln>
            <a:noFill/>
          </a:ln>
        </p:spPr>
        <p:txBody>
          <a:bodyPr spcFirstLastPara="1" wrap="square" lIns="103207" tIns="51589" rIns="103207" bIns="51589" anchor="t" anchorCtr="0">
            <a:spAutoFit/>
          </a:bodyPr>
          <a:lstStyle/>
          <a:p>
            <a:pPr algn="ctr">
              <a:buClr>
                <a:srgbClr val="000000"/>
              </a:buClr>
              <a:buSzPts val="1100"/>
              <a:defRPr/>
            </a:pPr>
            <a:r>
              <a:rPr lang="en" sz="847" dirty="0">
                <a:solidFill>
                  <a:srgbClr val="005EB8"/>
                </a:solidFill>
                <a:latin typeface="Arial"/>
                <a:cs typeface="Arial"/>
                <a:sym typeface="Arial"/>
              </a:rPr>
              <a:t>Trial site consents patient to either:</a:t>
            </a:r>
          </a:p>
          <a:p>
            <a:pPr algn="ctr">
              <a:buClr>
                <a:srgbClr val="000000"/>
              </a:buClr>
              <a:buSzPts val="1100"/>
              <a:defRPr/>
            </a:pPr>
            <a:r>
              <a:rPr lang="en" sz="847" dirty="0">
                <a:solidFill>
                  <a:srgbClr val="005EB8"/>
                </a:solidFill>
                <a:latin typeface="Arial"/>
                <a:cs typeface="Arial"/>
                <a:sym typeface="Arial"/>
              </a:rPr>
              <a:t>A.) Pre-screening</a:t>
            </a:r>
          </a:p>
          <a:p>
            <a:pPr algn="ctr">
              <a:buClr>
                <a:srgbClr val="000000"/>
              </a:buClr>
              <a:buSzPts val="1100"/>
              <a:defRPr/>
            </a:pPr>
            <a:r>
              <a:rPr lang="en" sz="847" dirty="0">
                <a:solidFill>
                  <a:srgbClr val="005EB8"/>
                </a:solidFill>
                <a:latin typeface="Arial"/>
                <a:cs typeface="Arial"/>
                <a:sym typeface="Arial"/>
              </a:rPr>
              <a:t>B.) Main trial</a:t>
            </a:r>
          </a:p>
        </p:txBody>
      </p:sp>
      <p:pic>
        <p:nvPicPr>
          <p:cNvPr id="107" name="Google Shape;1049;p147" descr="Clipboard outline">
            <a:extLst>
              <a:ext uri="{FF2B5EF4-FFF2-40B4-BE49-F238E27FC236}">
                <a16:creationId xmlns:a16="http://schemas.microsoft.com/office/drawing/2014/main" id="{12C50714-88F8-096A-DE84-44B0DF061999}"/>
              </a:ext>
            </a:extLst>
          </p:cNvPr>
          <p:cNvPicPr preferRelativeResize="0"/>
          <p:nvPr/>
        </p:nvPicPr>
        <p:blipFill>
          <a:blip r:embed="rId14">
            <a:extLst>
              <a:ext uri="{96DAC541-7B7A-43D3-8B79-37D633B846F1}">
                <asvg:svgBlip xmlns:asvg="http://schemas.microsoft.com/office/drawing/2016/SVG/main" r:embed="rId15"/>
              </a:ext>
            </a:extLst>
          </a:blip>
          <a:srcRect/>
          <a:stretch/>
        </p:blipFill>
        <p:spPr>
          <a:xfrm>
            <a:off x="5434294" y="2956517"/>
            <a:ext cx="506451" cy="558381"/>
          </a:xfrm>
          <a:prstGeom prst="rect">
            <a:avLst/>
          </a:prstGeom>
        </p:spPr>
      </p:pic>
      <p:cxnSp>
        <p:nvCxnSpPr>
          <p:cNvPr id="108" name="Straight Arrow Connector 107">
            <a:extLst>
              <a:ext uri="{FF2B5EF4-FFF2-40B4-BE49-F238E27FC236}">
                <a16:creationId xmlns:a16="http://schemas.microsoft.com/office/drawing/2014/main" id="{B24D9CF6-9665-F79E-6316-C07B76BB48DA}"/>
              </a:ext>
            </a:extLst>
          </p:cNvPr>
          <p:cNvCxnSpPr>
            <a:cxnSpLocks/>
          </p:cNvCxnSpPr>
          <p:nvPr/>
        </p:nvCxnSpPr>
        <p:spPr bwMode="auto">
          <a:xfrm>
            <a:off x="5042746" y="3467897"/>
            <a:ext cx="444530" cy="0"/>
          </a:xfrm>
          <a:prstGeom prst="straightConnector1">
            <a:avLst/>
          </a:prstGeom>
          <a:ln>
            <a:solidFill>
              <a:srgbClr val="0070C0"/>
            </a:solidFill>
            <a:headEnd type="none" w="sm" len="sm"/>
            <a:tailEnd type="triangle" w="med" len="med"/>
          </a:ln>
        </p:spPr>
        <p:style>
          <a:lnRef idx="3">
            <a:schemeClr val="dk1"/>
          </a:lnRef>
          <a:fillRef idx="0">
            <a:schemeClr val="dk1"/>
          </a:fillRef>
          <a:effectRef idx="2">
            <a:schemeClr val="dk1"/>
          </a:effectRef>
          <a:fontRef idx="minor">
            <a:schemeClr val="tx1"/>
          </a:fontRef>
        </p:style>
      </p:cxnSp>
      <p:sp>
        <p:nvSpPr>
          <p:cNvPr id="111" name="Google Shape;1043;p147">
            <a:extLst>
              <a:ext uri="{FF2B5EF4-FFF2-40B4-BE49-F238E27FC236}">
                <a16:creationId xmlns:a16="http://schemas.microsoft.com/office/drawing/2014/main" id="{2818B244-EB3A-6705-132D-CCCF69015694}"/>
              </a:ext>
            </a:extLst>
          </p:cNvPr>
          <p:cNvSpPr txBox="1"/>
          <p:nvPr/>
        </p:nvSpPr>
        <p:spPr>
          <a:xfrm>
            <a:off x="7175505" y="3450376"/>
            <a:ext cx="848073" cy="1016679"/>
          </a:xfrm>
          <a:prstGeom prst="rect">
            <a:avLst/>
          </a:prstGeom>
          <a:noFill/>
          <a:ln>
            <a:noFill/>
          </a:ln>
        </p:spPr>
        <p:txBody>
          <a:bodyPr spcFirstLastPara="1" wrap="square" lIns="103207" tIns="51589" rIns="103207" bIns="51589" anchor="t" anchorCtr="0">
            <a:spAutoFit/>
          </a:bodyPr>
          <a:lstStyle/>
          <a:p>
            <a:pPr algn="ctr">
              <a:buClr>
                <a:srgbClr val="000000"/>
              </a:buClr>
              <a:buSzPts val="1100"/>
              <a:defRPr/>
            </a:pPr>
            <a:r>
              <a:rPr lang="en" sz="847" dirty="0">
                <a:latin typeface="Arial"/>
                <a:ea typeface="Arial"/>
                <a:cs typeface="Arial"/>
                <a:sym typeface="Arial"/>
              </a:rPr>
              <a:t>CPGC prepare curls &amp; slides for central HPV16 and PD-L1 testing</a:t>
            </a:r>
            <a:endParaRPr lang="en-US" sz="847" dirty="0">
              <a:latin typeface="Arial"/>
              <a:cs typeface="Arial"/>
            </a:endParaRPr>
          </a:p>
        </p:txBody>
      </p:sp>
      <p:sp>
        <p:nvSpPr>
          <p:cNvPr id="112" name="Google Shape;1043;p147">
            <a:extLst>
              <a:ext uri="{FF2B5EF4-FFF2-40B4-BE49-F238E27FC236}">
                <a16:creationId xmlns:a16="http://schemas.microsoft.com/office/drawing/2014/main" id="{42696D46-56E8-E7D1-067A-82C3E7CD5C23}"/>
              </a:ext>
            </a:extLst>
          </p:cNvPr>
          <p:cNvSpPr txBox="1"/>
          <p:nvPr/>
        </p:nvSpPr>
        <p:spPr>
          <a:xfrm>
            <a:off x="8018972" y="3491258"/>
            <a:ext cx="810304" cy="886323"/>
          </a:xfrm>
          <a:prstGeom prst="rect">
            <a:avLst/>
          </a:prstGeom>
          <a:noFill/>
          <a:ln>
            <a:noFill/>
          </a:ln>
        </p:spPr>
        <p:txBody>
          <a:bodyPr spcFirstLastPara="1" wrap="square" lIns="103207" tIns="51589" rIns="103207" bIns="51589" anchor="t" anchorCtr="0">
            <a:spAutoFit/>
          </a:bodyPr>
          <a:lstStyle/>
          <a:p>
            <a:pPr algn="ctr" defTabSz="774251">
              <a:buClr>
                <a:srgbClr val="000000"/>
              </a:buClr>
              <a:buSzPts val="1100"/>
              <a:defRPr/>
            </a:pPr>
            <a:r>
              <a:rPr lang="en" sz="847" dirty="0">
                <a:latin typeface="Arial"/>
                <a:ea typeface="Arial"/>
                <a:cs typeface="Arial"/>
                <a:sym typeface="Arial"/>
              </a:rPr>
              <a:t>CPCG ship curls &amp; slides to BioNTech’s central laboratory</a:t>
            </a:r>
            <a:endParaRPr lang="en-US" sz="847" dirty="0">
              <a:latin typeface="Arial"/>
              <a:cs typeface="Arial"/>
            </a:endParaRPr>
          </a:p>
        </p:txBody>
      </p:sp>
      <p:pic>
        <p:nvPicPr>
          <p:cNvPr id="113" name="Graphic 112" descr="Call centre with solid fill">
            <a:extLst>
              <a:ext uri="{FF2B5EF4-FFF2-40B4-BE49-F238E27FC236}">
                <a16:creationId xmlns:a16="http://schemas.microsoft.com/office/drawing/2014/main" id="{01D74089-86C9-8B0A-4B79-3189EA301B49}"/>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6605626" y="3062882"/>
            <a:ext cx="397208" cy="436495"/>
          </a:xfrm>
          <a:prstGeom prst="rect">
            <a:avLst/>
          </a:prstGeom>
        </p:spPr>
      </p:pic>
      <p:sp>
        <p:nvSpPr>
          <p:cNvPr id="114" name="Google Shape;1043;p147">
            <a:extLst>
              <a:ext uri="{FF2B5EF4-FFF2-40B4-BE49-F238E27FC236}">
                <a16:creationId xmlns:a16="http://schemas.microsoft.com/office/drawing/2014/main" id="{F0204E18-F935-F670-C368-851A383CF276}"/>
              </a:ext>
            </a:extLst>
          </p:cNvPr>
          <p:cNvSpPr txBox="1"/>
          <p:nvPr/>
        </p:nvSpPr>
        <p:spPr>
          <a:xfrm>
            <a:off x="6373513" y="3478626"/>
            <a:ext cx="871557" cy="755967"/>
          </a:xfrm>
          <a:prstGeom prst="rect">
            <a:avLst/>
          </a:prstGeom>
          <a:noFill/>
          <a:ln>
            <a:noFill/>
          </a:ln>
        </p:spPr>
        <p:txBody>
          <a:bodyPr spcFirstLastPara="1" wrap="square" lIns="103207" tIns="51589" rIns="103207" bIns="51589" anchor="t" anchorCtr="0">
            <a:spAutoFit/>
          </a:bodyPr>
          <a:lstStyle/>
          <a:p>
            <a:pPr algn="ctr" defTabSz="774251">
              <a:buClr>
                <a:srgbClr val="000000"/>
              </a:buClr>
              <a:buSzPts val="1100"/>
              <a:defRPr/>
            </a:pPr>
            <a:r>
              <a:rPr lang="en" sz="847" dirty="0">
                <a:solidFill>
                  <a:prstClr val="black"/>
                </a:solidFill>
                <a:latin typeface="Arial"/>
                <a:ea typeface="Arial"/>
                <a:cs typeface="Arial"/>
                <a:sym typeface="Arial"/>
              </a:rPr>
              <a:t>CPGC notified once patient has consented to BNT113-01</a:t>
            </a:r>
            <a:endParaRPr sz="847" dirty="0">
              <a:solidFill>
                <a:prstClr val="black"/>
              </a:solidFill>
              <a:latin typeface="Arial"/>
              <a:cs typeface="Arial"/>
              <a:sym typeface="Arial"/>
            </a:endParaRPr>
          </a:p>
        </p:txBody>
      </p:sp>
      <p:cxnSp>
        <p:nvCxnSpPr>
          <p:cNvPr id="115" name="Straight Arrow Connector 114">
            <a:extLst>
              <a:ext uri="{FF2B5EF4-FFF2-40B4-BE49-F238E27FC236}">
                <a16:creationId xmlns:a16="http://schemas.microsoft.com/office/drawing/2014/main" id="{390F38A1-1A83-3823-98ED-AF123C0FA958}"/>
              </a:ext>
            </a:extLst>
          </p:cNvPr>
          <p:cNvCxnSpPr>
            <a:cxnSpLocks/>
          </p:cNvCxnSpPr>
          <p:nvPr/>
        </p:nvCxnSpPr>
        <p:spPr bwMode="auto">
          <a:xfrm>
            <a:off x="8734747" y="3442590"/>
            <a:ext cx="314202" cy="0"/>
          </a:xfrm>
          <a:prstGeom prst="straightConnector1">
            <a:avLst/>
          </a:prstGeom>
          <a:ln>
            <a:solidFill>
              <a:srgbClr val="005EB8"/>
            </a:solidFill>
            <a:headEnd type="none" w="sm" len="sm"/>
            <a:tailEnd type="triangle" w="med" len="med"/>
          </a:ln>
        </p:spPr>
        <p:style>
          <a:lnRef idx="3">
            <a:schemeClr val="dk1"/>
          </a:lnRef>
          <a:fillRef idx="0">
            <a:schemeClr val="dk1"/>
          </a:fillRef>
          <a:effectRef idx="2">
            <a:schemeClr val="dk1"/>
          </a:effectRef>
          <a:fontRef idx="minor">
            <a:schemeClr val="tx1"/>
          </a:fontRef>
        </p:style>
      </p:cxnSp>
      <p:sp>
        <p:nvSpPr>
          <p:cNvPr id="116" name="Google Shape;1077;p148">
            <a:extLst>
              <a:ext uri="{FF2B5EF4-FFF2-40B4-BE49-F238E27FC236}">
                <a16:creationId xmlns:a16="http://schemas.microsoft.com/office/drawing/2014/main" id="{8C48FE17-40EC-D0B4-7CE6-F46EFED3A788}"/>
              </a:ext>
            </a:extLst>
          </p:cNvPr>
          <p:cNvSpPr txBox="1"/>
          <p:nvPr/>
        </p:nvSpPr>
        <p:spPr>
          <a:xfrm>
            <a:off x="8925919" y="3562626"/>
            <a:ext cx="944080" cy="1407748"/>
          </a:xfrm>
          <a:prstGeom prst="rect">
            <a:avLst/>
          </a:prstGeom>
          <a:noFill/>
          <a:ln>
            <a:noFill/>
          </a:ln>
        </p:spPr>
        <p:txBody>
          <a:bodyPr spcFirstLastPara="1" wrap="square" lIns="103207" tIns="51589" rIns="103207" bIns="51589" anchor="t" anchorCtr="0">
            <a:spAutoFit/>
          </a:bodyPr>
          <a:lstStyle/>
          <a:p>
            <a:pPr algn="ctr">
              <a:buClr>
                <a:srgbClr val="000000"/>
              </a:buClr>
              <a:buSzPts val="1100"/>
              <a:defRPr/>
            </a:pPr>
            <a:r>
              <a:rPr lang="en" sz="847" dirty="0">
                <a:solidFill>
                  <a:srgbClr val="005EB8"/>
                </a:solidFill>
                <a:latin typeface="Arial"/>
                <a:ea typeface="Arial"/>
                <a:cs typeface="Arial"/>
                <a:sym typeface="Arial"/>
              </a:rPr>
              <a:t>BioNTech’s central laboratory carries out central PD-L1 and HPV16 testing.  Results are reported to the trial site. </a:t>
            </a:r>
          </a:p>
        </p:txBody>
      </p:sp>
      <p:cxnSp>
        <p:nvCxnSpPr>
          <p:cNvPr id="117" name="Straight Arrow Connector 116">
            <a:extLst>
              <a:ext uri="{FF2B5EF4-FFF2-40B4-BE49-F238E27FC236}">
                <a16:creationId xmlns:a16="http://schemas.microsoft.com/office/drawing/2014/main" id="{E4B32761-5000-7D0B-AF2C-5FA5BCAF89A5}"/>
              </a:ext>
            </a:extLst>
          </p:cNvPr>
          <p:cNvCxnSpPr>
            <a:cxnSpLocks/>
          </p:cNvCxnSpPr>
          <p:nvPr/>
        </p:nvCxnSpPr>
        <p:spPr bwMode="auto">
          <a:xfrm>
            <a:off x="7874888" y="3441510"/>
            <a:ext cx="314202" cy="0"/>
          </a:xfrm>
          <a:prstGeom prst="straightConnector1">
            <a:avLst/>
          </a:prstGeom>
          <a:ln>
            <a:solidFill>
              <a:schemeClr val="tx1"/>
            </a:solidFill>
            <a:headEnd type="none" w="sm" len="sm"/>
            <a:tailEnd type="triangle" w="med" len="med"/>
          </a:ln>
        </p:spPr>
        <p:style>
          <a:lnRef idx="3">
            <a:schemeClr val="dk1"/>
          </a:lnRef>
          <a:fillRef idx="0">
            <a:schemeClr val="dk1"/>
          </a:fillRef>
          <a:effectRef idx="2">
            <a:schemeClr val="dk1"/>
          </a:effectRef>
          <a:fontRef idx="minor">
            <a:schemeClr val="tx1"/>
          </a:fontRef>
        </p:style>
      </p:cxnSp>
      <p:pic>
        <p:nvPicPr>
          <p:cNvPr id="118" name="Picture 33" descr="Truck with solid fill">
            <a:extLst>
              <a:ext uri="{FF2B5EF4-FFF2-40B4-BE49-F238E27FC236}">
                <a16:creationId xmlns:a16="http://schemas.microsoft.com/office/drawing/2014/main" id="{6B6AE3ED-D193-7D7F-AFB5-1DD8B598171D}"/>
              </a:ext>
            </a:extLst>
          </p:cNvPr>
          <p:cNvPicPr>
            <a:picLocks noChangeAspect="1"/>
          </p:cNvPicPr>
          <p:nvPr/>
        </p:nvPicPr>
        <p:blipFill>
          <a:blip r:embed="rId18">
            <a:extLst>
              <a:ext uri="{96DAC541-7B7A-43D3-8B79-37D633B846F1}">
                <asvg:svgBlip xmlns:asvg="http://schemas.microsoft.com/office/drawing/2016/SVG/main" r:embed="rId19"/>
              </a:ext>
            </a:extLst>
          </a:blip>
          <a:srcRect/>
          <a:stretch/>
        </p:blipFill>
        <p:spPr>
          <a:xfrm>
            <a:off x="8196249" y="3018384"/>
            <a:ext cx="507740" cy="557960"/>
          </a:xfrm>
          <a:prstGeom prst="rect">
            <a:avLst/>
          </a:prstGeom>
        </p:spPr>
      </p:pic>
      <p:cxnSp>
        <p:nvCxnSpPr>
          <p:cNvPr id="119" name="Straight Arrow Connector 118">
            <a:extLst>
              <a:ext uri="{FF2B5EF4-FFF2-40B4-BE49-F238E27FC236}">
                <a16:creationId xmlns:a16="http://schemas.microsoft.com/office/drawing/2014/main" id="{095188EB-6E8A-F3F1-6501-6B77E6BDEED0}"/>
              </a:ext>
            </a:extLst>
          </p:cNvPr>
          <p:cNvCxnSpPr>
            <a:cxnSpLocks/>
          </p:cNvCxnSpPr>
          <p:nvPr/>
        </p:nvCxnSpPr>
        <p:spPr bwMode="auto">
          <a:xfrm>
            <a:off x="6989954" y="3441821"/>
            <a:ext cx="408140" cy="0"/>
          </a:xfrm>
          <a:prstGeom prst="straightConnector1">
            <a:avLst/>
          </a:prstGeom>
          <a:ln>
            <a:solidFill>
              <a:schemeClr val="tx1"/>
            </a:solidFill>
            <a:headEnd type="none" w="sm" len="sm"/>
            <a:tailEnd type="triangle" w="med" len="med"/>
          </a:ln>
        </p:spPr>
        <p:style>
          <a:lnRef idx="3">
            <a:schemeClr val="dk1"/>
          </a:lnRef>
          <a:fillRef idx="0">
            <a:schemeClr val="dk1"/>
          </a:fillRef>
          <a:effectRef idx="2">
            <a:schemeClr val="dk1"/>
          </a:effectRef>
          <a:fontRef idx="minor">
            <a:schemeClr val="tx1"/>
          </a:fontRef>
        </p:style>
      </p:cxnSp>
      <p:pic>
        <p:nvPicPr>
          <p:cNvPr id="120" name="Graphic 119" descr="Scientist female with solid fill">
            <a:extLst>
              <a:ext uri="{FF2B5EF4-FFF2-40B4-BE49-F238E27FC236}">
                <a16:creationId xmlns:a16="http://schemas.microsoft.com/office/drawing/2014/main" id="{9BA73F65-B838-5EFB-791B-714C917C7EC1}"/>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7403380" y="2983235"/>
            <a:ext cx="454977" cy="499978"/>
          </a:xfrm>
          <a:prstGeom prst="rect">
            <a:avLst/>
          </a:prstGeom>
        </p:spPr>
      </p:pic>
      <p:grpSp>
        <p:nvGrpSpPr>
          <p:cNvPr id="7" name="Group 6">
            <a:extLst>
              <a:ext uri="{FF2B5EF4-FFF2-40B4-BE49-F238E27FC236}">
                <a16:creationId xmlns:a16="http://schemas.microsoft.com/office/drawing/2014/main" id="{33E66701-FC4C-6C5E-A774-8B5651ED0FFF}"/>
              </a:ext>
            </a:extLst>
          </p:cNvPr>
          <p:cNvGrpSpPr/>
          <p:nvPr/>
        </p:nvGrpSpPr>
        <p:grpSpPr>
          <a:xfrm>
            <a:off x="9275463" y="1183997"/>
            <a:ext cx="438233" cy="459092"/>
            <a:chOff x="9288209" y="1240513"/>
            <a:chExt cx="438233" cy="459092"/>
          </a:xfrm>
        </p:grpSpPr>
        <p:pic>
          <p:nvPicPr>
            <p:cNvPr id="121" name="Graphic 120" descr="Man with solid fill">
              <a:extLst>
                <a:ext uri="{FF2B5EF4-FFF2-40B4-BE49-F238E27FC236}">
                  <a16:creationId xmlns:a16="http://schemas.microsoft.com/office/drawing/2014/main" id="{72249B9E-B73E-C5D1-85F0-FF92F52870F7}"/>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9346857" y="1282476"/>
              <a:ext cx="379585" cy="417129"/>
            </a:xfrm>
            <a:prstGeom prst="rect">
              <a:avLst/>
            </a:prstGeom>
          </p:spPr>
        </p:pic>
        <p:sp>
          <p:nvSpPr>
            <p:cNvPr id="122" name="Plus Sign 121">
              <a:extLst>
                <a:ext uri="{FF2B5EF4-FFF2-40B4-BE49-F238E27FC236}">
                  <a16:creationId xmlns:a16="http://schemas.microsoft.com/office/drawing/2014/main" id="{5F93A8E1-8496-A589-36D3-555BE963FEE0}"/>
                </a:ext>
              </a:extLst>
            </p:cNvPr>
            <p:cNvSpPr/>
            <p:nvPr/>
          </p:nvSpPr>
          <p:spPr bwMode="auto">
            <a:xfrm>
              <a:off x="9288209" y="1240513"/>
              <a:ext cx="142087" cy="147632"/>
            </a:xfrm>
            <a:prstGeom prst="mathPlus">
              <a:avLst/>
            </a:prstGeom>
            <a:solidFill>
              <a:srgbClr val="005EB8"/>
            </a:solidFill>
            <a:ln w="9525" cap="flat" cmpd="sng" algn="ctr">
              <a:solidFill>
                <a:srgbClr val="005EB8"/>
              </a:solidFill>
              <a:prstDash val="solid"/>
              <a:round/>
              <a:headEnd type="none" w="med" len="med"/>
              <a:tailEnd type="none" w="med" len="med"/>
            </a:ln>
            <a:effectLst/>
          </p:spPr>
          <p:txBody>
            <a:bodyPr vert="horz" wrap="square" lIns="77418" tIns="77418" rIns="77418" bIns="77418" numCol="1" rtlCol="0" anchor="t" anchorCtr="0" compatLnSpc="1">
              <a:prstTxWarp prst="textNoShape">
                <a:avLst/>
              </a:prstTxWarp>
              <a:noAutofit/>
            </a:bodyPr>
            <a:lstStyle/>
            <a:p>
              <a:pPr algn="ctr" defTabSz="752744" fontAlgn="base"/>
              <a:endParaRPr lang="en-GB" sz="1185" err="1"/>
            </a:p>
          </p:txBody>
        </p:sp>
      </p:grpSp>
      <p:cxnSp>
        <p:nvCxnSpPr>
          <p:cNvPr id="123" name="Straight Arrow Connector 122">
            <a:extLst>
              <a:ext uri="{FF2B5EF4-FFF2-40B4-BE49-F238E27FC236}">
                <a16:creationId xmlns:a16="http://schemas.microsoft.com/office/drawing/2014/main" id="{00955E9E-A13A-2C05-E9BF-37DAD2443F9D}"/>
              </a:ext>
            </a:extLst>
          </p:cNvPr>
          <p:cNvCxnSpPr>
            <a:cxnSpLocks/>
          </p:cNvCxnSpPr>
          <p:nvPr/>
        </p:nvCxnSpPr>
        <p:spPr bwMode="auto">
          <a:xfrm>
            <a:off x="5978790" y="3452115"/>
            <a:ext cx="615811" cy="0"/>
          </a:xfrm>
          <a:prstGeom prst="straightConnector1">
            <a:avLst/>
          </a:prstGeom>
          <a:ln>
            <a:solidFill>
              <a:schemeClr val="tx1"/>
            </a:solidFill>
            <a:headEnd type="none" w="sm" len="sm"/>
            <a:tailEnd type="triangle" w="med" len="med"/>
          </a:ln>
        </p:spPr>
        <p:style>
          <a:lnRef idx="3">
            <a:schemeClr val="dk1"/>
          </a:lnRef>
          <a:fillRef idx="0">
            <a:schemeClr val="dk1"/>
          </a:fillRef>
          <a:effectRef idx="2">
            <a:schemeClr val="dk1"/>
          </a:effectRef>
          <a:fontRef idx="minor">
            <a:schemeClr val="tx1"/>
          </a:fontRef>
        </p:style>
      </p:cxnSp>
      <p:sp>
        <p:nvSpPr>
          <p:cNvPr id="124" name="TextBox 123">
            <a:extLst>
              <a:ext uri="{FF2B5EF4-FFF2-40B4-BE49-F238E27FC236}">
                <a16:creationId xmlns:a16="http://schemas.microsoft.com/office/drawing/2014/main" id="{03691A26-23C8-E501-F771-B7CAA59E5AEE}"/>
              </a:ext>
            </a:extLst>
          </p:cNvPr>
          <p:cNvSpPr txBox="1"/>
          <p:nvPr/>
        </p:nvSpPr>
        <p:spPr>
          <a:xfrm>
            <a:off x="5828929" y="3068939"/>
            <a:ext cx="675051" cy="353045"/>
          </a:xfrm>
          <a:prstGeom prst="rect">
            <a:avLst/>
          </a:prstGeom>
          <a:noFill/>
        </p:spPr>
        <p:txBody>
          <a:bodyPr wrap="square" rtlCol="0">
            <a:spAutoFit/>
          </a:bodyPr>
          <a:lstStyle/>
          <a:p>
            <a:pPr algn="ctr"/>
            <a:r>
              <a:rPr lang="en-GB" sz="847" i="1">
                <a:solidFill>
                  <a:schemeClr val="bg1">
                    <a:lumMod val="50000"/>
                  </a:schemeClr>
                </a:solidFill>
              </a:rPr>
              <a:t>Pathways A &amp; B</a:t>
            </a:r>
          </a:p>
        </p:txBody>
      </p:sp>
      <p:sp>
        <p:nvSpPr>
          <p:cNvPr id="125" name="Google Shape;1043;p147">
            <a:extLst>
              <a:ext uri="{FF2B5EF4-FFF2-40B4-BE49-F238E27FC236}">
                <a16:creationId xmlns:a16="http://schemas.microsoft.com/office/drawing/2014/main" id="{6770990B-E408-825C-413C-407FBC0F5F42}"/>
              </a:ext>
            </a:extLst>
          </p:cNvPr>
          <p:cNvSpPr txBox="1"/>
          <p:nvPr/>
        </p:nvSpPr>
        <p:spPr>
          <a:xfrm>
            <a:off x="11289690" y="3464391"/>
            <a:ext cx="941682" cy="1147035"/>
          </a:xfrm>
          <a:prstGeom prst="rect">
            <a:avLst/>
          </a:prstGeom>
          <a:noFill/>
          <a:ln>
            <a:noFill/>
          </a:ln>
        </p:spPr>
        <p:txBody>
          <a:bodyPr spcFirstLastPara="1" wrap="square" lIns="103207" tIns="51589" rIns="103207" bIns="51589" anchor="t" anchorCtr="0">
            <a:spAutoFit/>
          </a:bodyPr>
          <a:lstStyle/>
          <a:p>
            <a:pPr algn="ctr">
              <a:buClr>
                <a:srgbClr val="000000"/>
              </a:buClr>
              <a:buSzPts val="1100"/>
              <a:defRPr/>
            </a:pPr>
            <a:r>
              <a:rPr lang="en-GB" sz="847" dirty="0">
                <a:solidFill>
                  <a:srgbClr val="0070C0"/>
                </a:solidFill>
                <a:latin typeface="Arial"/>
                <a:cs typeface="Arial"/>
              </a:rPr>
              <a:t>Patient randomised. </a:t>
            </a:r>
          </a:p>
          <a:p>
            <a:pPr algn="ctr">
              <a:buClr>
                <a:srgbClr val="000000"/>
              </a:buClr>
              <a:buSzPts val="1100"/>
              <a:defRPr/>
            </a:pPr>
            <a:endParaRPr lang="en-GB" sz="847" dirty="0">
              <a:solidFill>
                <a:srgbClr val="0070C0"/>
              </a:solidFill>
              <a:latin typeface="Arial"/>
              <a:cs typeface="Arial"/>
            </a:endParaRPr>
          </a:p>
          <a:p>
            <a:pPr algn="ctr">
              <a:buClr>
                <a:srgbClr val="000000"/>
              </a:buClr>
              <a:buSzPts val="1100"/>
              <a:defRPr/>
            </a:pPr>
            <a:r>
              <a:rPr lang="en-GB" sz="847" dirty="0">
                <a:solidFill>
                  <a:srgbClr val="0070C0"/>
                </a:solidFill>
                <a:latin typeface="Arial"/>
                <a:cs typeface="Arial"/>
              </a:rPr>
              <a:t>Trial site assumes responsibility for patient’s care.</a:t>
            </a:r>
          </a:p>
        </p:txBody>
      </p:sp>
      <p:pic>
        <p:nvPicPr>
          <p:cNvPr id="126" name="Graphic 125" descr="Inpatient with solid fill">
            <a:extLst>
              <a:ext uri="{FF2B5EF4-FFF2-40B4-BE49-F238E27FC236}">
                <a16:creationId xmlns:a16="http://schemas.microsoft.com/office/drawing/2014/main" id="{E22FABB3-96F5-B4E3-66E6-12758807DEAA}"/>
              </a:ext>
            </a:extLst>
          </p:cNvPr>
          <p:cNvPicPr>
            <a:picLocks noChangeAspect="1"/>
          </p:cNvPicPr>
          <p:nvPr/>
        </p:nvPicPr>
        <p:blipFill>
          <a:blip r:embed="rId24">
            <a:extLst>
              <a:ext uri="{96DAC541-7B7A-43D3-8B79-37D633B846F1}">
                <asvg:svgBlip xmlns:asvg="http://schemas.microsoft.com/office/drawing/2016/SVG/main" r:embed="rId25"/>
              </a:ext>
            </a:extLst>
          </a:blip>
          <a:srcRect/>
          <a:stretch/>
        </p:blipFill>
        <p:spPr>
          <a:xfrm>
            <a:off x="10649504" y="2994282"/>
            <a:ext cx="495057" cy="495057"/>
          </a:xfrm>
          <a:prstGeom prst="rect">
            <a:avLst/>
          </a:prstGeom>
        </p:spPr>
      </p:pic>
      <p:pic>
        <p:nvPicPr>
          <p:cNvPr id="127" name="Graphic 126" descr="Man with solid fill">
            <a:extLst>
              <a:ext uri="{FF2B5EF4-FFF2-40B4-BE49-F238E27FC236}">
                <a16:creationId xmlns:a16="http://schemas.microsoft.com/office/drawing/2014/main" id="{5FDDAD02-F711-484B-874F-D21E60D9A760}"/>
              </a:ext>
            </a:extLst>
          </p:cNvPr>
          <p:cNvPicPr>
            <a:picLocks noChangeAspect="1"/>
          </p:cNvPicPr>
          <p:nvPr/>
        </p:nvPicPr>
        <p:blipFill>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11555487" y="3023301"/>
            <a:ext cx="406134" cy="406134"/>
          </a:xfrm>
          <a:prstGeom prst="rect">
            <a:avLst/>
          </a:prstGeom>
        </p:spPr>
      </p:pic>
      <p:cxnSp>
        <p:nvCxnSpPr>
          <p:cNvPr id="128" name="Straight Arrow Connector 127">
            <a:extLst>
              <a:ext uri="{FF2B5EF4-FFF2-40B4-BE49-F238E27FC236}">
                <a16:creationId xmlns:a16="http://schemas.microsoft.com/office/drawing/2014/main" id="{59D40AF9-B6C6-1A38-8E3E-E3ECD45AD64C}"/>
              </a:ext>
            </a:extLst>
          </p:cNvPr>
          <p:cNvCxnSpPr>
            <a:cxnSpLocks/>
          </p:cNvCxnSpPr>
          <p:nvPr/>
        </p:nvCxnSpPr>
        <p:spPr bwMode="auto">
          <a:xfrm>
            <a:off x="11198052" y="3412896"/>
            <a:ext cx="438692" cy="0"/>
          </a:xfrm>
          <a:prstGeom prst="straightConnector1">
            <a:avLst/>
          </a:prstGeom>
          <a:ln w="19050">
            <a:headEnd type="none" w="sm" len="sm"/>
            <a:tailEnd type="triangle" w="med" len="med"/>
          </a:ln>
        </p:spPr>
        <p:style>
          <a:lnRef idx="1">
            <a:schemeClr val="accent1"/>
          </a:lnRef>
          <a:fillRef idx="0">
            <a:schemeClr val="accent1"/>
          </a:fillRef>
          <a:effectRef idx="0">
            <a:schemeClr val="accent1"/>
          </a:effectRef>
          <a:fontRef idx="minor">
            <a:schemeClr val="tx1"/>
          </a:fontRef>
        </p:style>
      </p:cxnSp>
      <p:sp>
        <p:nvSpPr>
          <p:cNvPr id="129" name="Google Shape;1062;p147">
            <a:extLst>
              <a:ext uri="{FF2B5EF4-FFF2-40B4-BE49-F238E27FC236}">
                <a16:creationId xmlns:a16="http://schemas.microsoft.com/office/drawing/2014/main" id="{2B35E555-B2FF-6F13-3E8A-72CA83B1F223}"/>
              </a:ext>
            </a:extLst>
          </p:cNvPr>
          <p:cNvSpPr txBox="1"/>
          <p:nvPr/>
        </p:nvSpPr>
        <p:spPr>
          <a:xfrm>
            <a:off x="10371921" y="3478626"/>
            <a:ext cx="1072091" cy="1016679"/>
          </a:xfrm>
          <a:prstGeom prst="rect">
            <a:avLst/>
          </a:prstGeom>
          <a:noFill/>
          <a:ln>
            <a:noFill/>
          </a:ln>
        </p:spPr>
        <p:txBody>
          <a:bodyPr spcFirstLastPara="1" wrap="square" lIns="103207" tIns="51589" rIns="103207" bIns="51589" anchor="t" anchorCtr="0">
            <a:spAutoFit/>
          </a:bodyPr>
          <a:lstStyle/>
          <a:p>
            <a:pPr algn="ctr">
              <a:buClr>
                <a:srgbClr val="000000"/>
              </a:buClr>
              <a:buSzPts val="1100"/>
              <a:defRPr/>
            </a:pPr>
            <a:r>
              <a:rPr lang="en" sz="847" dirty="0">
                <a:solidFill>
                  <a:srgbClr val="005EB8"/>
                </a:solidFill>
                <a:latin typeface="Arial"/>
                <a:cs typeface="Arial"/>
                <a:sym typeface="Arial"/>
              </a:rPr>
              <a:t>Patient completes main trial screening procedures at trial site within 28 days of starting trial treatment. </a:t>
            </a:r>
          </a:p>
        </p:txBody>
      </p:sp>
      <p:cxnSp>
        <p:nvCxnSpPr>
          <p:cNvPr id="130" name="Straight Arrow Connector 129">
            <a:extLst>
              <a:ext uri="{FF2B5EF4-FFF2-40B4-BE49-F238E27FC236}">
                <a16:creationId xmlns:a16="http://schemas.microsoft.com/office/drawing/2014/main" id="{621645B8-A754-4B7E-7DD6-E9D41C13FDAE}"/>
              </a:ext>
            </a:extLst>
          </p:cNvPr>
          <p:cNvCxnSpPr>
            <a:cxnSpLocks/>
          </p:cNvCxnSpPr>
          <p:nvPr/>
        </p:nvCxnSpPr>
        <p:spPr>
          <a:xfrm flipV="1">
            <a:off x="9772650" y="3428172"/>
            <a:ext cx="869554" cy="828"/>
          </a:xfrm>
          <a:prstGeom prst="straightConnector1">
            <a:avLst/>
          </a:prstGeom>
          <a:ln w="1905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1" name="Google Shape;1043;p147">
            <a:extLst>
              <a:ext uri="{FF2B5EF4-FFF2-40B4-BE49-F238E27FC236}">
                <a16:creationId xmlns:a16="http://schemas.microsoft.com/office/drawing/2014/main" id="{A9DBE15C-10A4-8405-F39C-0D42AE646335}"/>
              </a:ext>
            </a:extLst>
          </p:cNvPr>
          <p:cNvSpPr txBox="1"/>
          <p:nvPr/>
        </p:nvSpPr>
        <p:spPr>
          <a:xfrm>
            <a:off x="9729496" y="2905446"/>
            <a:ext cx="991753" cy="520966"/>
          </a:xfrm>
          <a:prstGeom prst="rect">
            <a:avLst/>
          </a:prstGeom>
          <a:noFill/>
          <a:ln>
            <a:noFill/>
          </a:ln>
        </p:spPr>
        <p:txBody>
          <a:bodyPr spcFirstLastPara="1" wrap="square" lIns="103207" tIns="51589" rIns="103207" bIns="51589" anchor="t" anchorCtr="0">
            <a:spAutoFit/>
          </a:bodyPr>
          <a:lstStyle/>
          <a:p>
            <a:pPr algn="ctr">
              <a:buClr>
                <a:srgbClr val="000000"/>
              </a:buClr>
              <a:buSzPts val="1100"/>
              <a:defRPr/>
            </a:pPr>
            <a:r>
              <a:rPr lang="en" sz="677" i="1" dirty="0">
                <a:solidFill>
                  <a:schemeClr val="bg1">
                    <a:lumMod val="50000"/>
                  </a:schemeClr>
                </a:solidFill>
                <a:latin typeface="Arial"/>
                <a:ea typeface="Arial"/>
                <a:cs typeface="Arial"/>
                <a:sym typeface="Arial"/>
              </a:rPr>
              <a:t>Central HPV16 and PD-L1 testing performed during main trial screening. </a:t>
            </a:r>
          </a:p>
        </p:txBody>
      </p:sp>
      <p:sp>
        <p:nvSpPr>
          <p:cNvPr id="147" name="TextBox 146">
            <a:extLst>
              <a:ext uri="{FF2B5EF4-FFF2-40B4-BE49-F238E27FC236}">
                <a16:creationId xmlns:a16="http://schemas.microsoft.com/office/drawing/2014/main" id="{E7FDDC91-4436-DEC0-D082-E1F0495CCE71}"/>
              </a:ext>
            </a:extLst>
          </p:cNvPr>
          <p:cNvSpPr txBox="1"/>
          <p:nvPr/>
        </p:nvSpPr>
        <p:spPr>
          <a:xfrm>
            <a:off x="4540482" y="2427240"/>
            <a:ext cx="1403645" cy="378822"/>
          </a:xfrm>
          <a:prstGeom prst="rect">
            <a:avLst/>
          </a:prstGeom>
          <a:noFill/>
          <a:ln>
            <a:noFill/>
          </a:ln>
        </p:spPr>
        <p:txBody>
          <a:bodyPr wrap="square" rtlCol="0">
            <a:spAutoFit/>
          </a:bodyPr>
          <a:lstStyle/>
          <a:p>
            <a:pPr algn="ctr"/>
            <a:r>
              <a:rPr lang="en-GB" sz="931" b="1" i="1" dirty="0">
                <a:solidFill>
                  <a:srgbClr val="0070C0"/>
                </a:solidFill>
              </a:rPr>
              <a:t>(A) Pre-screening pathway*</a:t>
            </a:r>
          </a:p>
        </p:txBody>
      </p:sp>
      <p:sp>
        <p:nvSpPr>
          <p:cNvPr id="148" name="Google Shape;1043;p147">
            <a:extLst>
              <a:ext uri="{FF2B5EF4-FFF2-40B4-BE49-F238E27FC236}">
                <a16:creationId xmlns:a16="http://schemas.microsoft.com/office/drawing/2014/main" id="{13C1E369-BBA9-A7C5-E6D1-4DD0D97B3E84}"/>
              </a:ext>
            </a:extLst>
          </p:cNvPr>
          <p:cNvSpPr txBox="1"/>
          <p:nvPr/>
        </p:nvSpPr>
        <p:spPr>
          <a:xfrm>
            <a:off x="5136836" y="1282476"/>
            <a:ext cx="1457552" cy="495255"/>
          </a:xfrm>
          <a:prstGeom prst="rect">
            <a:avLst/>
          </a:prstGeom>
          <a:noFill/>
          <a:ln>
            <a:noFill/>
          </a:ln>
        </p:spPr>
        <p:txBody>
          <a:bodyPr spcFirstLastPara="1" wrap="square" lIns="103207" tIns="51589" rIns="103207" bIns="51589" anchor="t" anchorCtr="0">
            <a:spAutoFit/>
          </a:bodyPr>
          <a:lstStyle/>
          <a:p>
            <a:pPr algn="ctr">
              <a:buClr>
                <a:srgbClr val="000000"/>
              </a:buClr>
              <a:buSzPts val="1100"/>
              <a:defRPr/>
            </a:pPr>
            <a:r>
              <a:rPr lang="en" sz="847" dirty="0">
                <a:solidFill>
                  <a:srgbClr val="0070C0"/>
                </a:solidFill>
                <a:latin typeface="Arial"/>
                <a:ea typeface="Arial"/>
                <a:cs typeface="Arial"/>
                <a:sym typeface="Arial"/>
              </a:rPr>
              <a:t>T</a:t>
            </a:r>
            <a:r>
              <a:rPr lang="en" sz="847" dirty="0">
                <a:solidFill>
                  <a:srgbClr val="0070C0"/>
                </a:solidFill>
                <a:latin typeface="Arial"/>
                <a:cs typeface="Arial"/>
                <a:sym typeface="Arial"/>
              </a:rPr>
              <a:t>rial site adds patient to their pre-screening log for continued </a:t>
            </a:r>
            <a:r>
              <a:rPr lang="en" sz="847" dirty="0">
                <a:solidFill>
                  <a:srgbClr val="0070C0"/>
                </a:solidFill>
                <a:latin typeface="Arial"/>
                <a:ea typeface="Arial"/>
                <a:cs typeface="Arial"/>
                <a:sym typeface="Arial"/>
              </a:rPr>
              <a:t>surveillance</a:t>
            </a:r>
            <a:endParaRPr lang="en-US" sz="847" dirty="0">
              <a:solidFill>
                <a:srgbClr val="0070C0"/>
              </a:solidFill>
              <a:latin typeface="Arial"/>
              <a:cs typeface="Arial"/>
            </a:endParaRPr>
          </a:p>
        </p:txBody>
      </p:sp>
      <p:cxnSp>
        <p:nvCxnSpPr>
          <p:cNvPr id="149" name="Straight Arrow Connector 148">
            <a:extLst>
              <a:ext uri="{FF2B5EF4-FFF2-40B4-BE49-F238E27FC236}">
                <a16:creationId xmlns:a16="http://schemas.microsoft.com/office/drawing/2014/main" id="{C9F1B2C7-281A-3FD3-9058-A826AE3A079A}"/>
              </a:ext>
            </a:extLst>
          </p:cNvPr>
          <p:cNvCxnSpPr>
            <a:cxnSpLocks/>
          </p:cNvCxnSpPr>
          <p:nvPr/>
        </p:nvCxnSpPr>
        <p:spPr bwMode="auto">
          <a:xfrm>
            <a:off x="6521500" y="1431349"/>
            <a:ext cx="2772457" cy="16878"/>
          </a:xfrm>
          <a:prstGeom prst="straightConnector1">
            <a:avLst/>
          </a:prstGeom>
          <a:ln>
            <a:solidFill>
              <a:srgbClr val="0070C0"/>
            </a:solidFill>
            <a:headEnd type="none" w="sm" len="sm"/>
            <a:tailEnd type="triangle" w="med" len="med"/>
          </a:ln>
        </p:spPr>
        <p:style>
          <a:lnRef idx="3">
            <a:schemeClr val="accent1"/>
          </a:lnRef>
          <a:fillRef idx="0">
            <a:schemeClr val="accent1"/>
          </a:fillRef>
          <a:effectRef idx="2">
            <a:schemeClr val="accent1"/>
          </a:effectRef>
          <a:fontRef idx="minor">
            <a:schemeClr val="tx1"/>
          </a:fontRef>
        </p:style>
      </p:cxnSp>
      <p:pic>
        <p:nvPicPr>
          <p:cNvPr id="150" name="Google Shape;1049;p147" descr="Clipboard outline">
            <a:extLst>
              <a:ext uri="{FF2B5EF4-FFF2-40B4-BE49-F238E27FC236}">
                <a16:creationId xmlns:a16="http://schemas.microsoft.com/office/drawing/2014/main" id="{ABE9EAC8-223A-547F-D492-3AE13B8FA3C3}"/>
              </a:ext>
            </a:extLst>
          </p:cNvPr>
          <p:cNvPicPr preferRelativeResize="0"/>
          <p:nvPr/>
        </p:nvPicPr>
        <p:blipFill>
          <a:blip r:embed="rId28">
            <a:extLst>
              <a:ext uri="{96DAC541-7B7A-43D3-8B79-37D633B846F1}">
                <asvg:svgBlip xmlns:asvg="http://schemas.microsoft.com/office/drawing/2016/SVG/main" r:embed="rId29"/>
              </a:ext>
            </a:extLst>
          </a:blip>
          <a:srcRect/>
          <a:stretch/>
        </p:blipFill>
        <p:spPr>
          <a:xfrm>
            <a:off x="5804556" y="1778790"/>
            <a:ext cx="506451" cy="558381"/>
          </a:xfrm>
          <a:prstGeom prst="rect">
            <a:avLst/>
          </a:prstGeom>
        </p:spPr>
      </p:pic>
      <p:sp>
        <p:nvSpPr>
          <p:cNvPr id="151" name="Google Shape;1043;p147">
            <a:extLst>
              <a:ext uri="{FF2B5EF4-FFF2-40B4-BE49-F238E27FC236}">
                <a16:creationId xmlns:a16="http://schemas.microsoft.com/office/drawing/2014/main" id="{E54BC260-F9F0-4B65-DB30-F09FB36769C8}"/>
              </a:ext>
            </a:extLst>
          </p:cNvPr>
          <p:cNvSpPr txBox="1"/>
          <p:nvPr/>
        </p:nvSpPr>
        <p:spPr>
          <a:xfrm>
            <a:off x="8626620" y="449716"/>
            <a:ext cx="1730479" cy="886323"/>
          </a:xfrm>
          <a:prstGeom prst="rect">
            <a:avLst/>
          </a:prstGeom>
          <a:noFill/>
          <a:ln>
            <a:noFill/>
          </a:ln>
        </p:spPr>
        <p:txBody>
          <a:bodyPr spcFirstLastPara="1" wrap="square" lIns="103207" tIns="51589" rIns="103207" bIns="51589" anchor="t" anchorCtr="0">
            <a:spAutoFit/>
          </a:bodyPr>
          <a:lstStyle/>
          <a:p>
            <a:pPr algn="ctr">
              <a:buClr>
                <a:srgbClr val="000000"/>
              </a:buClr>
              <a:buSzPts val="1100"/>
              <a:defRPr/>
            </a:pPr>
            <a:r>
              <a:rPr lang="en" sz="847" dirty="0">
                <a:solidFill>
                  <a:srgbClr val="0070C0"/>
                </a:solidFill>
                <a:latin typeface="Arial"/>
                <a:ea typeface="Arial"/>
                <a:cs typeface="Arial"/>
                <a:sym typeface="Arial"/>
              </a:rPr>
              <a:t>Once diagnosis of unresectable HPV16+ and PD-L1+ relapsed/metastatic HNSCC is received, patient is eligible to proceed main trial consent.</a:t>
            </a:r>
          </a:p>
          <a:p>
            <a:pPr algn="ctr">
              <a:buClr>
                <a:srgbClr val="000000"/>
              </a:buClr>
              <a:buSzPts val="1100"/>
              <a:defRPr/>
            </a:pPr>
            <a:endParaRPr lang="en" sz="847" dirty="0">
              <a:solidFill>
                <a:srgbClr val="0070C0"/>
              </a:solidFill>
              <a:latin typeface="Arial"/>
              <a:cs typeface="Arial"/>
              <a:sym typeface="Arial"/>
            </a:endParaRPr>
          </a:p>
        </p:txBody>
      </p:sp>
      <p:pic>
        <p:nvPicPr>
          <p:cNvPr id="152" name="Google Shape;1049;p147" descr="Clipboard outline">
            <a:extLst>
              <a:ext uri="{FF2B5EF4-FFF2-40B4-BE49-F238E27FC236}">
                <a16:creationId xmlns:a16="http://schemas.microsoft.com/office/drawing/2014/main" id="{11785DE0-86D6-E279-4DE8-17183B9394F2}"/>
              </a:ext>
            </a:extLst>
          </p:cNvPr>
          <p:cNvPicPr preferRelativeResize="0"/>
          <p:nvPr/>
        </p:nvPicPr>
        <p:blipFill>
          <a:blip r:embed="rId28">
            <a:extLst>
              <a:ext uri="{96DAC541-7B7A-43D3-8B79-37D633B846F1}">
                <asvg:svgBlip xmlns:asvg="http://schemas.microsoft.com/office/drawing/2016/SVG/main" r:embed="rId29"/>
              </a:ext>
            </a:extLst>
          </a:blip>
          <a:srcRect/>
          <a:stretch/>
        </p:blipFill>
        <p:spPr>
          <a:xfrm>
            <a:off x="10056422" y="1129314"/>
            <a:ext cx="506451" cy="558381"/>
          </a:xfrm>
          <a:prstGeom prst="rect">
            <a:avLst/>
          </a:prstGeom>
        </p:spPr>
      </p:pic>
      <p:sp>
        <p:nvSpPr>
          <p:cNvPr id="153" name="Google Shape;1043;p147">
            <a:extLst>
              <a:ext uri="{FF2B5EF4-FFF2-40B4-BE49-F238E27FC236}">
                <a16:creationId xmlns:a16="http://schemas.microsoft.com/office/drawing/2014/main" id="{01B8414C-C02F-6275-E393-24E96DF94FDB}"/>
              </a:ext>
            </a:extLst>
          </p:cNvPr>
          <p:cNvSpPr txBox="1"/>
          <p:nvPr/>
        </p:nvSpPr>
        <p:spPr>
          <a:xfrm>
            <a:off x="10408753" y="1171981"/>
            <a:ext cx="639505" cy="495255"/>
          </a:xfrm>
          <a:prstGeom prst="rect">
            <a:avLst/>
          </a:prstGeom>
          <a:noFill/>
          <a:ln>
            <a:noFill/>
          </a:ln>
        </p:spPr>
        <p:txBody>
          <a:bodyPr spcFirstLastPara="1" wrap="square" lIns="103207" tIns="51589" rIns="103207" bIns="51589" anchor="t" anchorCtr="0">
            <a:spAutoFit/>
          </a:bodyPr>
          <a:lstStyle/>
          <a:p>
            <a:pPr algn="ctr">
              <a:buClr>
                <a:srgbClr val="000000"/>
              </a:buClr>
              <a:buSzPts val="1100"/>
              <a:defRPr/>
            </a:pPr>
            <a:r>
              <a:rPr lang="en" sz="847">
                <a:solidFill>
                  <a:srgbClr val="0070C0"/>
                </a:solidFill>
                <a:latin typeface="Arial"/>
                <a:ea typeface="Arial"/>
                <a:cs typeface="Arial"/>
                <a:sym typeface="Arial"/>
              </a:rPr>
              <a:t>Consent to main trial. </a:t>
            </a:r>
          </a:p>
        </p:txBody>
      </p:sp>
      <p:cxnSp>
        <p:nvCxnSpPr>
          <p:cNvPr id="155" name="Straight Arrow Connector 154">
            <a:extLst>
              <a:ext uri="{FF2B5EF4-FFF2-40B4-BE49-F238E27FC236}">
                <a16:creationId xmlns:a16="http://schemas.microsoft.com/office/drawing/2014/main" id="{65BAC5DE-D36F-0779-82CD-513601674715}"/>
              </a:ext>
            </a:extLst>
          </p:cNvPr>
          <p:cNvCxnSpPr>
            <a:cxnSpLocks/>
          </p:cNvCxnSpPr>
          <p:nvPr/>
        </p:nvCxnSpPr>
        <p:spPr bwMode="auto">
          <a:xfrm>
            <a:off x="9732578" y="1431349"/>
            <a:ext cx="410475" cy="0"/>
          </a:xfrm>
          <a:prstGeom prst="straightConnector1">
            <a:avLst/>
          </a:prstGeom>
          <a:ln>
            <a:solidFill>
              <a:srgbClr val="0070C0"/>
            </a:solidFill>
            <a:headEnd type="none" w="sm" len="sm"/>
            <a:tailEnd type="triangle" w="med" len="med"/>
          </a:ln>
        </p:spPr>
        <p:style>
          <a:lnRef idx="3">
            <a:schemeClr val="accent1"/>
          </a:lnRef>
          <a:fillRef idx="0">
            <a:schemeClr val="accent1"/>
          </a:fillRef>
          <a:effectRef idx="2">
            <a:schemeClr val="accent1"/>
          </a:effectRef>
          <a:fontRef idx="minor">
            <a:schemeClr val="tx1"/>
          </a:fontRef>
        </p:style>
      </p:cxnSp>
      <p:cxnSp>
        <p:nvCxnSpPr>
          <p:cNvPr id="156" name="Straight Arrow Connector 155">
            <a:extLst>
              <a:ext uri="{FF2B5EF4-FFF2-40B4-BE49-F238E27FC236}">
                <a16:creationId xmlns:a16="http://schemas.microsoft.com/office/drawing/2014/main" id="{D70EEB4E-2D2C-E3B8-0BC0-6A90BEBF9A0B}"/>
              </a:ext>
            </a:extLst>
          </p:cNvPr>
          <p:cNvCxnSpPr>
            <a:cxnSpLocks/>
          </p:cNvCxnSpPr>
          <p:nvPr/>
        </p:nvCxnSpPr>
        <p:spPr bwMode="auto">
          <a:xfrm flipV="1">
            <a:off x="5703040" y="2347252"/>
            <a:ext cx="170370" cy="523985"/>
          </a:xfrm>
          <a:prstGeom prst="straightConnector1">
            <a:avLst/>
          </a:prstGeom>
          <a:ln>
            <a:solidFill>
              <a:srgbClr val="0070C0"/>
            </a:solidFill>
            <a:headEnd type="none" w="sm" len="sm"/>
            <a:tailEnd type="triangle" w="med" len="med"/>
          </a:ln>
        </p:spPr>
        <p:style>
          <a:lnRef idx="3">
            <a:schemeClr val="accent1"/>
          </a:lnRef>
          <a:fillRef idx="0">
            <a:schemeClr val="accent1"/>
          </a:fillRef>
          <a:effectRef idx="2">
            <a:schemeClr val="accent1"/>
          </a:effectRef>
          <a:fontRef idx="minor">
            <a:schemeClr val="tx1"/>
          </a:fontRef>
        </p:style>
      </p:cxnSp>
      <p:cxnSp>
        <p:nvCxnSpPr>
          <p:cNvPr id="157" name="Straight Arrow Connector 156">
            <a:extLst>
              <a:ext uri="{FF2B5EF4-FFF2-40B4-BE49-F238E27FC236}">
                <a16:creationId xmlns:a16="http://schemas.microsoft.com/office/drawing/2014/main" id="{9EEA5F95-423B-96E3-5C26-DBA600230EB4}"/>
              </a:ext>
            </a:extLst>
          </p:cNvPr>
          <p:cNvCxnSpPr>
            <a:cxnSpLocks/>
          </p:cNvCxnSpPr>
          <p:nvPr/>
        </p:nvCxnSpPr>
        <p:spPr>
          <a:xfrm>
            <a:off x="10562873" y="1631845"/>
            <a:ext cx="329911" cy="1324672"/>
          </a:xfrm>
          <a:prstGeom prst="straightConnector1">
            <a:avLst/>
          </a:prstGeom>
          <a:ln>
            <a:solidFill>
              <a:srgbClr val="0070C0"/>
            </a:solidFill>
            <a:tailEnd type="triangle"/>
          </a:ln>
        </p:spPr>
        <p:style>
          <a:lnRef idx="3">
            <a:schemeClr val="accent1"/>
          </a:lnRef>
          <a:fillRef idx="0">
            <a:schemeClr val="accent1"/>
          </a:fillRef>
          <a:effectRef idx="2">
            <a:schemeClr val="accent1"/>
          </a:effectRef>
          <a:fontRef idx="minor">
            <a:schemeClr val="tx1"/>
          </a:fontRef>
        </p:style>
      </p:cxnSp>
      <p:cxnSp>
        <p:nvCxnSpPr>
          <p:cNvPr id="167" name="Straight Arrow Connector 166">
            <a:extLst>
              <a:ext uri="{FF2B5EF4-FFF2-40B4-BE49-F238E27FC236}">
                <a16:creationId xmlns:a16="http://schemas.microsoft.com/office/drawing/2014/main" id="{DC7B7946-AD7E-0E5B-6FCA-A82F9E76CB2F}"/>
              </a:ext>
            </a:extLst>
          </p:cNvPr>
          <p:cNvCxnSpPr>
            <a:cxnSpLocks/>
          </p:cNvCxnSpPr>
          <p:nvPr/>
        </p:nvCxnSpPr>
        <p:spPr bwMode="auto">
          <a:xfrm flipV="1">
            <a:off x="9273230" y="1507517"/>
            <a:ext cx="5012" cy="1406583"/>
          </a:xfrm>
          <a:prstGeom prst="straightConnector1">
            <a:avLst/>
          </a:prstGeom>
          <a:ln>
            <a:solidFill>
              <a:srgbClr val="0070C0"/>
            </a:solidFill>
            <a:headEnd type="none" w="sm" len="sm"/>
            <a:tailEnd type="triangle" w="med" len="med"/>
          </a:ln>
        </p:spPr>
        <p:style>
          <a:lnRef idx="3">
            <a:schemeClr val="accent1"/>
          </a:lnRef>
          <a:fillRef idx="0">
            <a:schemeClr val="accent1"/>
          </a:fillRef>
          <a:effectRef idx="2">
            <a:schemeClr val="accent1"/>
          </a:effectRef>
          <a:fontRef idx="minor">
            <a:schemeClr val="tx1"/>
          </a:fontRef>
        </p:style>
      </p:cxnSp>
      <p:sp>
        <p:nvSpPr>
          <p:cNvPr id="168" name="Google Shape;1043;p147">
            <a:extLst>
              <a:ext uri="{FF2B5EF4-FFF2-40B4-BE49-F238E27FC236}">
                <a16:creationId xmlns:a16="http://schemas.microsoft.com/office/drawing/2014/main" id="{1D146F01-246E-523C-E77A-5940D72BA195}"/>
              </a:ext>
            </a:extLst>
          </p:cNvPr>
          <p:cNvSpPr txBox="1"/>
          <p:nvPr/>
        </p:nvSpPr>
        <p:spPr>
          <a:xfrm>
            <a:off x="7923804" y="1844277"/>
            <a:ext cx="1290778" cy="520966"/>
          </a:xfrm>
          <a:prstGeom prst="rect">
            <a:avLst/>
          </a:prstGeom>
          <a:noFill/>
          <a:ln>
            <a:noFill/>
          </a:ln>
        </p:spPr>
        <p:txBody>
          <a:bodyPr spcFirstLastPara="1" wrap="square" lIns="103207" tIns="51589" rIns="103207" bIns="51589" anchor="t" anchorCtr="0">
            <a:spAutoFit/>
          </a:bodyPr>
          <a:lstStyle/>
          <a:p>
            <a:pPr algn="ctr">
              <a:buClr>
                <a:srgbClr val="000000"/>
              </a:buClr>
              <a:buSzPts val="1100"/>
              <a:defRPr/>
            </a:pPr>
            <a:r>
              <a:rPr lang="en" sz="677" i="1" dirty="0">
                <a:solidFill>
                  <a:srgbClr val="0070C0"/>
                </a:solidFill>
                <a:latin typeface="Arial"/>
                <a:ea typeface="Arial"/>
                <a:cs typeface="Arial"/>
                <a:sym typeface="Arial"/>
              </a:rPr>
              <a:t>Central HPV16 and PD-L1 testing available prior to becoming eligible for main trial. </a:t>
            </a:r>
          </a:p>
        </p:txBody>
      </p:sp>
      <p:sp>
        <p:nvSpPr>
          <p:cNvPr id="170" name="TextBox 169">
            <a:extLst>
              <a:ext uri="{FF2B5EF4-FFF2-40B4-BE49-F238E27FC236}">
                <a16:creationId xmlns:a16="http://schemas.microsoft.com/office/drawing/2014/main" id="{FE7A9659-A9E4-70C6-5547-672218759B28}"/>
              </a:ext>
            </a:extLst>
          </p:cNvPr>
          <p:cNvSpPr txBox="1"/>
          <p:nvPr/>
        </p:nvSpPr>
        <p:spPr>
          <a:xfrm>
            <a:off x="5004533" y="4869398"/>
            <a:ext cx="1058523" cy="378822"/>
          </a:xfrm>
          <a:prstGeom prst="rect">
            <a:avLst/>
          </a:prstGeom>
          <a:noFill/>
          <a:ln>
            <a:noFill/>
          </a:ln>
        </p:spPr>
        <p:txBody>
          <a:bodyPr wrap="square" rtlCol="0">
            <a:spAutoFit/>
          </a:bodyPr>
          <a:lstStyle/>
          <a:p>
            <a:pPr algn="ctr"/>
            <a:r>
              <a:rPr lang="en-GB" sz="931" i="1" dirty="0">
                <a:solidFill>
                  <a:schemeClr val="tx1">
                    <a:lumMod val="75000"/>
                    <a:lumOff val="25000"/>
                  </a:schemeClr>
                </a:solidFill>
              </a:rPr>
              <a:t>(B) Main trial pathway</a:t>
            </a:r>
          </a:p>
        </p:txBody>
      </p:sp>
      <p:cxnSp>
        <p:nvCxnSpPr>
          <p:cNvPr id="171" name="Straight Connector 170">
            <a:extLst>
              <a:ext uri="{FF2B5EF4-FFF2-40B4-BE49-F238E27FC236}">
                <a16:creationId xmlns:a16="http://schemas.microsoft.com/office/drawing/2014/main" id="{95DE9761-A17A-0541-5313-A01610B0DCF3}"/>
              </a:ext>
            </a:extLst>
          </p:cNvPr>
          <p:cNvCxnSpPr>
            <a:cxnSpLocks/>
          </p:cNvCxnSpPr>
          <p:nvPr/>
        </p:nvCxnSpPr>
        <p:spPr>
          <a:xfrm>
            <a:off x="5685388" y="4304842"/>
            <a:ext cx="688125" cy="1482723"/>
          </a:xfrm>
          <a:prstGeom prst="line">
            <a:avLst/>
          </a:prstGeom>
          <a:ln w="19050">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72" name="Straight Arrow Connector 171">
            <a:extLst>
              <a:ext uri="{FF2B5EF4-FFF2-40B4-BE49-F238E27FC236}">
                <a16:creationId xmlns:a16="http://schemas.microsoft.com/office/drawing/2014/main" id="{4F9A34BF-CC7B-0936-7A8D-5572D51C871E}"/>
              </a:ext>
            </a:extLst>
          </p:cNvPr>
          <p:cNvCxnSpPr>
            <a:cxnSpLocks/>
          </p:cNvCxnSpPr>
          <p:nvPr/>
        </p:nvCxnSpPr>
        <p:spPr>
          <a:xfrm flipV="1">
            <a:off x="9740724" y="4393748"/>
            <a:ext cx="674857" cy="1393816"/>
          </a:xfrm>
          <a:prstGeom prst="straightConnector1">
            <a:avLst/>
          </a:prstGeom>
          <a:ln w="19050">
            <a:solidFill>
              <a:schemeClr val="bg1">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173" name="Straight Connector 172">
            <a:extLst>
              <a:ext uri="{FF2B5EF4-FFF2-40B4-BE49-F238E27FC236}">
                <a16:creationId xmlns:a16="http://schemas.microsoft.com/office/drawing/2014/main" id="{566FCEC3-0D96-E4AE-162B-8A96ADE7F8A6}"/>
              </a:ext>
            </a:extLst>
          </p:cNvPr>
          <p:cNvCxnSpPr>
            <a:cxnSpLocks/>
          </p:cNvCxnSpPr>
          <p:nvPr/>
        </p:nvCxnSpPr>
        <p:spPr>
          <a:xfrm>
            <a:off x="6373513" y="5787564"/>
            <a:ext cx="3367211" cy="1"/>
          </a:xfrm>
          <a:prstGeom prst="line">
            <a:avLst/>
          </a:prstGeom>
          <a:ln w="19050">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175" name="TextBox 174">
            <a:extLst>
              <a:ext uri="{FF2B5EF4-FFF2-40B4-BE49-F238E27FC236}">
                <a16:creationId xmlns:a16="http://schemas.microsoft.com/office/drawing/2014/main" id="{E600E590-C6E1-5DD0-4E3D-157D8B2CB41A}"/>
              </a:ext>
            </a:extLst>
          </p:cNvPr>
          <p:cNvSpPr txBox="1"/>
          <p:nvPr/>
        </p:nvSpPr>
        <p:spPr>
          <a:xfrm>
            <a:off x="10498099" y="4942479"/>
            <a:ext cx="1643871" cy="1385173"/>
          </a:xfrm>
          <a:prstGeom prst="rect">
            <a:avLst/>
          </a:prstGeom>
          <a:noFill/>
          <a:ln>
            <a:solidFill>
              <a:schemeClr val="tx1"/>
            </a:solidFill>
          </a:ln>
        </p:spPr>
        <p:txBody>
          <a:bodyPr wrap="square" lIns="77418" tIns="38709" rIns="77418" bIns="38709" rtlCol="0" anchor="t">
            <a:noAutofit/>
          </a:bodyPr>
          <a:lstStyle/>
          <a:p>
            <a:r>
              <a:rPr lang="en-GB" sz="931" b="1"/>
              <a:t>Key </a:t>
            </a:r>
          </a:p>
          <a:p>
            <a:r>
              <a:rPr lang="en-GB" sz="931" dirty="0"/>
              <a:t>RN - Research Nurse </a:t>
            </a:r>
          </a:p>
          <a:p>
            <a:r>
              <a:rPr lang="en-GB" sz="931" dirty="0"/>
              <a:t>HCP – Health Care Professional</a:t>
            </a:r>
          </a:p>
          <a:p>
            <a:r>
              <a:rPr lang="en-GB" sz="931" dirty="0"/>
              <a:t>CPGC - Cellular Pathology Genomic Centre</a:t>
            </a:r>
          </a:p>
          <a:p>
            <a:r>
              <a:rPr lang="en-GB" sz="931" dirty="0"/>
              <a:t>Colours:</a:t>
            </a:r>
          </a:p>
          <a:p>
            <a:pPr marL="145167" indent="-145167">
              <a:buFontTx/>
              <a:buChar char="-"/>
            </a:pPr>
            <a:r>
              <a:rPr lang="en-GB" sz="931" dirty="0"/>
              <a:t>Black = CVLP activity</a:t>
            </a:r>
          </a:p>
          <a:p>
            <a:pPr marL="145167" indent="-145167">
              <a:buFontTx/>
              <a:buChar char="-"/>
            </a:pPr>
            <a:r>
              <a:rPr lang="en-GB" sz="931" dirty="0"/>
              <a:t>Blue = Trial activity</a:t>
            </a:r>
          </a:p>
          <a:p>
            <a:r>
              <a:rPr lang="en-GB" sz="931" dirty="0"/>
              <a:t>    </a:t>
            </a:r>
            <a:endParaRPr lang="en-GB" sz="1524" dirty="0"/>
          </a:p>
        </p:txBody>
      </p:sp>
      <p:sp>
        <p:nvSpPr>
          <p:cNvPr id="176" name="Rectangle: Rounded Corners 175">
            <a:extLst>
              <a:ext uri="{FF2B5EF4-FFF2-40B4-BE49-F238E27FC236}">
                <a16:creationId xmlns:a16="http://schemas.microsoft.com/office/drawing/2014/main" id="{5F7720AE-07D8-E30C-8BFC-AB163C61EC6A}"/>
              </a:ext>
            </a:extLst>
          </p:cNvPr>
          <p:cNvSpPr/>
          <p:nvPr/>
        </p:nvSpPr>
        <p:spPr>
          <a:xfrm>
            <a:off x="31004" y="1044933"/>
            <a:ext cx="4304015" cy="5162992"/>
          </a:xfrm>
          <a:prstGeom prst="roundRect">
            <a:avLst/>
          </a:prstGeom>
          <a:solidFill>
            <a:schemeClr val="accent4">
              <a:lumMod val="20000"/>
              <a:lumOff val="80000"/>
              <a:alpha val="2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7" name="TextBox 176">
            <a:extLst>
              <a:ext uri="{FF2B5EF4-FFF2-40B4-BE49-F238E27FC236}">
                <a16:creationId xmlns:a16="http://schemas.microsoft.com/office/drawing/2014/main" id="{CD7AF398-AE49-E876-C035-21E2908F5F36}"/>
              </a:ext>
            </a:extLst>
          </p:cNvPr>
          <p:cNvSpPr txBox="1"/>
          <p:nvPr/>
        </p:nvSpPr>
        <p:spPr>
          <a:xfrm>
            <a:off x="2879131" y="1175241"/>
            <a:ext cx="1965727" cy="369332"/>
          </a:xfrm>
          <a:prstGeom prst="rect">
            <a:avLst/>
          </a:prstGeom>
          <a:noFill/>
        </p:spPr>
        <p:txBody>
          <a:bodyPr wrap="square" rtlCol="0">
            <a:spAutoFit/>
          </a:bodyPr>
          <a:lstStyle/>
          <a:p>
            <a:r>
              <a:rPr lang="en-GB"/>
              <a:t>CVLP Site</a:t>
            </a:r>
          </a:p>
        </p:txBody>
      </p:sp>
      <p:sp>
        <p:nvSpPr>
          <p:cNvPr id="179" name="TextBox 178">
            <a:extLst>
              <a:ext uri="{FF2B5EF4-FFF2-40B4-BE49-F238E27FC236}">
                <a16:creationId xmlns:a16="http://schemas.microsoft.com/office/drawing/2014/main" id="{9BDE29F1-C0F6-31C0-362D-2F0456CD82D7}"/>
              </a:ext>
            </a:extLst>
          </p:cNvPr>
          <p:cNvSpPr txBox="1"/>
          <p:nvPr/>
        </p:nvSpPr>
        <p:spPr>
          <a:xfrm>
            <a:off x="7083222" y="4471795"/>
            <a:ext cx="1965727" cy="369332"/>
          </a:xfrm>
          <a:prstGeom prst="rect">
            <a:avLst/>
          </a:prstGeom>
          <a:noFill/>
        </p:spPr>
        <p:txBody>
          <a:bodyPr wrap="square" rtlCol="0">
            <a:spAutoFit/>
          </a:bodyPr>
          <a:lstStyle/>
          <a:p>
            <a:r>
              <a:rPr lang="en-GB"/>
              <a:t>CPGC Site</a:t>
            </a:r>
          </a:p>
        </p:txBody>
      </p:sp>
      <p:sp>
        <p:nvSpPr>
          <p:cNvPr id="180" name="TextBox 179">
            <a:extLst>
              <a:ext uri="{FF2B5EF4-FFF2-40B4-BE49-F238E27FC236}">
                <a16:creationId xmlns:a16="http://schemas.microsoft.com/office/drawing/2014/main" id="{1D3CF1CD-6785-ED0B-EF1F-D77BF7C867DB}"/>
              </a:ext>
            </a:extLst>
          </p:cNvPr>
          <p:cNvSpPr txBox="1"/>
          <p:nvPr/>
        </p:nvSpPr>
        <p:spPr>
          <a:xfrm>
            <a:off x="8626620" y="6351634"/>
            <a:ext cx="3564265" cy="307777"/>
          </a:xfrm>
          <a:prstGeom prst="rect">
            <a:avLst/>
          </a:prstGeom>
          <a:noFill/>
        </p:spPr>
        <p:txBody>
          <a:bodyPr wrap="square" rtlCol="0">
            <a:spAutoFit/>
          </a:bodyPr>
          <a:lstStyle/>
          <a:p>
            <a:r>
              <a:rPr lang="en-GB" sz="1400" dirty="0"/>
              <a:t>*pre-screening route predominantly</a:t>
            </a:r>
          </a:p>
        </p:txBody>
      </p:sp>
      <p:sp>
        <p:nvSpPr>
          <p:cNvPr id="2" name="TextBox 1">
            <a:extLst>
              <a:ext uri="{FF2B5EF4-FFF2-40B4-BE49-F238E27FC236}">
                <a16:creationId xmlns:a16="http://schemas.microsoft.com/office/drawing/2014/main" id="{B70E7B34-8DC9-3F6B-6543-046BBFAA1175}"/>
              </a:ext>
            </a:extLst>
          </p:cNvPr>
          <p:cNvSpPr txBox="1"/>
          <p:nvPr/>
        </p:nvSpPr>
        <p:spPr>
          <a:xfrm>
            <a:off x="6300043" y="80599"/>
            <a:ext cx="4300152" cy="369332"/>
          </a:xfrm>
          <a:prstGeom prst="rect">
            <a:avLst/>
          </a:prstGeom>
          <a:noFill/>
        </p:spPr>
        <p:txBody>
          <a:bodyPr wrap="square" rtlCol="0">
            <a:spAutoFit/>
          </a:bodyPr>
          <a:lstStyle/>
          <a:p>
            <a:r>
              <a:rPr lang="en-GB" i="1" dirty="0"/>
              <a:t>May be subject to change</a:t>
            </a:r>
          </a:p>
        </p:txBody>
      </p:sp>
      <p:pic>
        <p:nvPicPr>
          <p:cNvPr id="9" name="Graphic 8" descr="Test tubes with solid fill">
            <a:extLst>
              <a:ext uri="{FF2B5EF4-FFF2-40B4-BE49-F238E27FC236}">
                <a16:creationId xmlns:a16="http://schemas.microsoft.com/office/drawing/2014/main" id="{5A7C5DE4-1379-579E-A4F8-D74051484DB9}"/>
              </a:ext>
            </a:extLst>
          </p:cNvPr>
          <p:cNvPicPr>
            <a:picLocks noChangeAspect="1"/>
          </p:cNvPicPr>
          <p:nvPr/>
        </p:nvPicPr>
        <p:blipFill>
          <a:blip r:embed="rId30">
            <a:extLst>
              <a:ext uri="{96DAC541-7B7A-43D3-8B79-37D633B846F1}">
                <asvg:svgBlip xmlns:asvg="http://schemas.microsoft.com/office/drawing/2016/SVG/main" r:embed="rId31"/>
              </a:ext>
            </a:extLst>
          </a:blip>
          <a:stretch>
            <a:fillRect/>
          </a:stretch>
        </p:blipFill>
        <p:spPr>
          <a:xfrm>
            <a:off x="9038372" y="2949933"/>
            <a:ext cx="676496" cy="676496"/>
          </a:xfrm>
          <a:prstGeom prst="rect">
            <a:avLst/>
          </a:prstGeom>
        </p:spPr>
      </p:pic>
    </p:spTree>
    <p:extLst>
      <p:ext uri="{BB962C8B-B14F-4D97-AF65-F5344CB8AC3E}">
        <p14:creationId xmlns:p14="http://schemas.microsoft.com/office/powerpoint/2010/main" val="2690336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7D48B7-8923-DA4B-36C9-C8B47590A2E2}"/>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C8DE2889-91DB-CC81-60E8-967F25E07829}"/>
              </a:ext>
            </a:extLst>
          </p:cNvPr>
          <p:cNvSpPr>
            <a:spLocks noGrp="1"/>
          </p:cNvSpPr>
          <p:nvPr>
            <p:ph type="title"/>
          </p:nvPr>
        </p:nvSpPr>
        <p:spPr>
          <a:xfrm>
            <a:off x="431999" y="324040"/>
            <a:ext cx="11404154" cy="865186"/>
          </a:xfrm>
        </p:spPr>
        <p:txBody>
          <a:bodyPr/>
          <a:lstStyle/>
          <a:p>
            <a:r>
              <a:rPr lang="en-GB" b="1" dirty="0"/>
              <a:t>Pathology Requirements – Local CVLP site pathology</a:t>
            </a:r>
            <a:endParaRPr lang="en-GB" dirty="0"/>
          </a:p>
        </p:txBody>
      </p:sp>
      <p:sp>
        <p:nvSpPr>
          <p:cNvPr id="12" name="TextBox 11">
            <a:extLst>
              <a:ext uri="{FF2B5EF4-FFF2-40B4-BE49-F238E27FC236}">
                <a16:creationId xmlns:a16="http://schemas.microsoft.com/office/drawing/2014/main" id="{31FC13B6-16AF-7EAF-CA53-3593C1719AFF}"/>
              </a:ext>
            </a:extLst>
          </p:cNvPr>
          <p:cNvSpPr txBox="1"/>
          <p:nvPr/>
        </p:nvSpPr>
        <p:spPr>
          <a:xfrm>
            <a:off x="396630" y="1044260"/>
            <a:ext cx="11474891" cy="5632311"/>
          </a:xfrm>
          <a:prstGeom prst="rect">
            <a:avLst/>
          </a:prstGeom>
          <a:noFill/>
        </p:spPr>
        <p:txBody>
          <a:bodyPr wrap="square">
            <a:spAutoFit/>
          </a:bodyPr>
          <a:lstStyle/>
          <a:p>
            <a:r>
              <a:rPr lang="en-GB" dirty="0">
                <a:solidFill>
                  <a:srgbClr val="231F20"/>
                </a:solidFill>
                <a:latin typeface="Arial" panose="020B0604020202020204" pitchFamily="34" charset="0"/>
              </a:rPr>
              <a:t>Local Cellular Pathology departments at CVLP sites will identify a suitable FFPE tissue block to send to the CPGC. </a:t>
            </a:r>
          </a:p>
          <a:p>
            <a:endParaRPr lang="en-GB" dirty="0">
              <a:solidFill>
                <a:srgbClr val="231F20"/>
              </a:solidFill>
              <a:latin typeface="Arial" panose="020B0604020202020204" pitchFamily="34" charset="0"/>
            </a:endParaRPr>
          </a:p>
          <a:p>
            <a:pPr marL="285750" indent="-285750">
              <a:buFont typeface="Arial" panose="020B0604020202020204" pitchFamily="34" charset="0"/>
              <a:buChar char="•"/>
            </a:pPr>
            <a:r>
              <a:rPr lang="en-GB" dirty="0">
                <a:solidFill>
                  <a:srgbClr val="231F20"/>
                </a:solidFill>
                <a:latin typeface="Arial" panose="020B0604020202020204" pitchFamily="34" charset="0"/>
              </a:rPr>
              <a:t>Fixation must be with 10% neutral buffered formalin. No other fixative is accepted by BioNTech’s central laboratory. </a:t>
            </a:r>
          </a:p>
          <a:p>
            <a:endParaRPr lang="en-GB" dirty="0">
              <a:solidFill>
                <a:srgbClr val="231F20"/>
              </a:solidFill>
              <a:latin typeface="Arial" panose="020B0604020202020204" pitchFamily="34" charset="0"/>
            </a:endParaRPr>
          </a:p>
          <a:p>
            <a:pPr marL="285750" indent="-285750">
              <a:buFont typeface="Arial" panose="020B0604020202020204" pitchFamily="34" charset="0"/>
              <a:buChar char="•"/>
            </a:pPr>
            <a:r>
              <a:rPr lang="en-GB" dirty="0">
                <a:solidFill>
                  <a:srgbClr val="231F20"/>
                </a:solidFill>
                <a:latin typeface="Arial" panose="020B0604020202020204" pitchFamily="34" charset="0"/>
              </a:rPr>
              <a:t>A recent tissue block used to confirm recurrence is preferable, however an archival tissue block from the initial diagnosis is an acceptable alternative. </a:t>
            </a:r>
          </a:p>
          <a:p>
            <a:pPr marL="285750" indent="-285750">
              <a:buFont typeface="Arial" panose="020B0604020202020204" pitchFamily="34" charset="0"/>
              <a:buChar char="•"/>
            </a:pPr>
            <a:endParaRPr lang="en-GB" dirty="0">
              <a:solidFill>
                <a:srgbClr val="231F20"/>
              </a:solidFill>
              <a:latin typeface="Arial" panose="020B0604020202020204" pitchFamily="34" charset="0"/>
            </a:endParaRPr>
          </a:p>
          <a:p>
            <a:pPr marL="285750" indent="-285750">
              <a:buFont typeface="Arial" panose="020B0604020202020204" pitchFamily="34" charset="0"/>
              <a:buChar char="•"/>
            </a:pPr>
            <a:r>
              <a:rPr lang="en-GB" dirty="0">
                <a:solidFill>
                  <a:srgbClr val="231F20"/>
                </a:solidFill>
                <a:latin typeface="Arial" panose="020B0604020202020204" pitchFamily="34" charset="0"/>
              </a:rPr>
              <a:t>Tissue blocks must be &lt;5 years old and have at least 100 cells present. </a:t>
            </a:r>
          </a:p>
          <a:p>
            <a:pPr marL="285750" indent="-285750">
              <a:buFont typeface="Arial" panose="020B0604020202020204" pitchFamily="34" charset="0"/>
              <a:buChar char="•"/>
            </a:pPr>
            <a:endParaRPr lang="en-GB" dirty="0">
              <a:solidFill>
                <a:srgbClr val="231F20"/>
              </a:solidFill>
              <a:latin typeface="Arial" panose="020B0604020202020204" pitchFamily="34" charset="0"/>
            </a:endParaRPr>
          </a:p>
          <a:p>
            <a:pPr marL="285750" indent="-285750">
              <a:buFont typeface="Arial" panose="020B0604020202020204" pitchFamily="34" charset="0"/>
              <a:buChar char="•"/>
            </a:pPr>
            <a:r>
              <a:rPr lang="en-GB" dirty="0">
                <a:solidFill>
                  <a:srgbClr val="231F20"/>
                </a:solidFill>
                <a:latin typeface="Arial" panose="020B0604020202020204" pitchFamily="34" charset="0"/>
              </a:rPr>
              <a:t>Cell blocks made from FNAC are not acceptable material for central testing. </a:t>
            </a:r>
          </a:p>
          <a:p>
            <a:pPr marL="285750" indent="-285750">
              <a:buFont typeface="Arial" panose="020B0604020202020204" pitchFamily="34" charset="0"/>
              <a:buChar char="•"/>
            </a:pPr>
            <a:endParaRPr lang="en-GB" dirty="0">
              <a:solidFill>
                <a:srgbClr val="FF0000"/>
              </a:solidFill>
              <a:latin typeface="Arial" panose="020B0604020202020204" pitchFamily="34" charset="0"/>
            </a:endParaRPr>
          </a:p>
          <a:p>
            <a:pPr marL="285750" indent="-285750">
              <a:buFont typeface="Arial" panose="020B0604020202020204" pitchFamily="34" charset="0"/>
              <a:buChar char="•"/>
            </a:pPr>
            <a:r>
              <a:rPr lang="en-GB" sz="1800" dirty="0">
                <a:solidFill>
                  <a:srgbClr val="FF0000"/>
                </a:solidFill>
                <a:effectLst/>
                <a:latin typeface="Arial" panose="020B0604020202020204" pitchFamily="34" charset="0"/>
                <a:ea typeface="Arial" panose="020B0604020202020204" pitchFamily="34" charset="0"/>
              </a:rPr>
              <a:t>Decalcified tissue is also not acceptable and will not be accepted by BioNTech’s central laboratory.</a:t>
            </a:r>
            <a:endParaRPr lang="en-GB" dirty="0">
              <a:solidFill>
                <a:srgbClr val="FF0000"/>
              </a:solidFill>
              <a:latin typeface="Arial" panose="020B0604020202020204" pitchFamily="34" charset="0"/>
            </a:endParaRPr>
          </a:p>
          <a:p>
            <a:endParaRPr lang="en-GB" dirty="0">
              <a:solidFill>
                <a:srgbClr val="231F20"/>
              </a:solidFill>
              <a:latin typeface="Arial" panose="020B0604020202020204" pitchFamily="34" charset="0"/>
            </a:endParaRPr>
          </a:p>
          <a:p>
            <a:r>
              <a:rPr lang="en-GB" dirty="0">
                <a:solidFill>
                  <a:srgbClr val="231F20"/>
                </a:solidFill>
                <a:latin typeface="Arial" panose="020B0604020202020204" pitchFamily="34" charset="0"/>
              </a:rPr>
              <a:t>CPGCs will store the sample until notified that the patient has consented to the BNT113 study. Once notified, CPGCs will need to prepare one set of curls &amp; slides (5 slides + 3 curls) for central HPV16 and PD-L1 testing.</a:t>
            </a:r>
          </a:p>
          <a:p>
            <a:endParaRPr lang="en-GB" dirty="0">
              <a:solidFill>
                <a:srgbClr val="231F20"/>
              </a:solidFill>
              <a:latin typeface="Arial" panose="020B0604020202020204" pitchFamily="34" charset="0"/>
            </a:endParaRPr>
          </a:p>
          <a:p>
            <a:r>
              <a:rPr lang="en-GB" dirty="0">
                <a:solidFill>
                  <a:srgbClr val="231F20"/>
                </a:solidFill>
                <a:latin typeface="Arial" panose="020B0604020202020204" pitchFamily="34" charset="0"/>
              </a:rPr>
              <a:t>Tissue can be returned to the CVLP site once the HPV and PD-L1 results have been received by the trial site. </a:t>
            </a:r>
          </a:p>
          <a:p>
            <a:endParaRPr lang="en-GB" dirty="0">
              <a:solidFill>
                <a:srgbClr val="231F20"/>
              </a:solidFill>
              <a:latin typeface="Arial" panose="020B0604020202020204" pitchFamily="34" charset="0"/>
            </a:endParaRPr>
          </a:p>
        </p:txBody>
      </p:sp>
    </p:spTree>
    <p:extLst>
      <p:ext uri="{BB962C8B-B14F-4D97-AF65-F5344CB8AC3E}">
        <p14:creationId xmlns:p14="http://schemas.microsoft.com/office/powerpoint/2010/main" val="2992754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809FB7-1D9D-351F-4B8E-873A9308FE3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0E9DA693-DB54-A5A1-3EFA-F1B09E812A4D}"/>
              </a:ext>
            </a:extLst>
          </p:cNvPr>
          <p:cNvSpPr>
            <a:spLocks noGrp="1"/>
          </p:cNvSpPr>
          <p:nvPr>
            <p:ph type="title"/>
          </p:nvPr>
        </p:nvSpPr>
        <p:spPr>
          <a:xfrm>
            <a:off x="432000" y="440155"/>
            <a:ext cx="11404154" cy="865186"/>
          </a:xfrm>
        </p:spPr>
        <p:txBody>
          <a:bodyPr/>
          <a:lstStyle/>
          <a:p>
            <a:r>
              <a:rPr lang="en-GB" b="1" dirty="0"/>
              <a:t>CPGC </a:t>
            </a:r>
            <a:r>
              <a:rPr lang="en-GB" dirty="0"/>
              <a:t>– Cutting Scheme</a:t>
            </a:r>
          </a:p>
        </p:txBody>
      </p:sp>
      <p:graphicFrame>
        <p:nvGraphicFramePr>
          <p:cNvPr id="2" name="Table 1">
            <a:extLst>
              <a:ext uri="{FF2B5EF4-FFF2-40B4-BE49-F238E27FC236}">
                <a16:creationId xmlns:a16="http://schemas.microsoft.com/office/drawing/2014/main" id="{B6CDDF57-DC30-329E-8B01-CF7B6F567946}"/>
              </a:ext>
            </a:extLst>
          </p:cNvPr>
          <p:cNvGraphicFramePr>
            <a:graphicFrameLocks noGrp="1"/>
          </p:cNvGraphicFramePr>
          <p:nvPr>
            <p:extLst>
              <p:ext uri="{D42A27DB-BD31-4B8C-83A1-F6EECF244321}">
                <p14:modId xmlns:p14="http://schemas.microsoft.com/office/powerpoint/2010/main" val="3313059860"/>
              </p:ext>
            </p:extLst>
          </p:nvPr>
        </p:nvGraphicFramePr>
        <p:xfrm>
          <a:off x="649876" y="1713486"/>
          <a:ext cx="10105209" cy="3291840"/>
        </p:xfrm>
        <a:graphic>
          <a:graphicData uri="http://schemas.openxmlformats.org/drawingml/2006/table">
            <a:tbl>
              <a:tblPr firstRow="1" firstCol="1" bandRow="1">
                <a:tableStyleId>{5C22544A-7EE6-4342-B048-85BDC9FD1C3A}</a:tableStyleId>
              </a:tblPr>
              <a:tblGrid>
                <a:gridCol w="1488434">
                  <a:extLst>
                    <a:ext uri="{9D8B030D-6E8A-4147-A177-3AD203B41FA5}">
                      <a16:colId xmlns:a16="http://schemas.microsoft.com/office/drawing/2014/main" val="648551620"/>
                    </a:ext>
                  </a:extLst>
                </a:gridCol>
                <a:gridCol w="2011851">
                  <a:extLst>
                    <a:ext uri="{9D8B030D-6E8A-4147-A177-3AD203B41FA5}">
                      <a16:colId xmlns:a16="http://schemas.microsoft.com/office/drawing/2014/main" val="2215163433"/>
                    </a:ext>
                  </a:extLst>
                </a:gridCol>
                <a:gridCol w="1420064">
                  <a:extLst>
                    <a:ext uri="{9D8B030D-6E8A-4147-A177-3AD203B41FA5}">
                      <a16:colId xmlns:a16="http://schemas.microsoft.com/office/drawing/2014/main" val="3194192684"/>
                    </a:ext>
                  </a:extLst>
                </a:gridCol>
                <a:gridCol w="3165163">
                  <a:extLst>
                    <a:ext uri="{9D8B030D-6E8A-4147-A177-3AD203B41FA5}">
                      <a16:colId xmlns:a16="http://schemas.microsoft.com/office/drawing/2014/main" val="1320299311"/>
                    </a:ext>
                  </a:extLst>
                </a:gridCol>
                <a:gridCol w="2019697">
                  <a:extLst>
                    <a:ext uri="{9D8B030D-6E8A-4147-A177-3AD203B41FA5}">
                      <a16:colId xmlns:a16="http://schemas.microsoft.com/office/drawing/2014/main" val="4177788359"/>
                    </a:ext>
                  </a:extLst>
                </a:gridCol>
              </a:tblGrid>
              <a:tr h="851088">
                <a:tc>
                  <a:txBody>
                    <a:bodyPr/>
                    <a:lstStyle/>
                    <a:p>
                      <a:pPr algn="ctr" fontAlgn="base"/>
                      <a:r>
                        <a:rPr lang="en-GB" sz="1800">
                          <a:effectLst/>
                        </a:rPr>
                        <a:t>Cutting sequencing number</a:t>
                      </a:r>
                      <a:endParaRPr lang="en-GB" sz="2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fontAlgn="base"/>
                      <a:r>
                        <a:rPr lang="en-GB" sz="1800">
                          <a:effectLst/>
                        </a:rPr>
                        <a:t>Sample type</a:t>
                      </a:r>
                      <a:endParaRPr lang="en-GB" sz="2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fontAlgn="base"/>
                      <a:r>
                        <a:rPr lang="en-GB" sz="1800">
                          <a:effectLst/>
                        </a:rPr>
                        <a:t>Thickness (µm)</a:t>
                      </a:r>
                      <a:endParaRPr lang="en-GB" sz="2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fontAlgn="base"/>
                      <a:r>
                        <a:rPr lang="en-GB" sz="1800">
                          <a:effectLst/>
                        </a:rPr>
                        <a:t>Purpose</a:t>
                      </a:r>
                      <a:endParaRPr lang="en-GB" sz="2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fontAlgn="base"/>
                      <a:r>
                        <a:rPr lang="en-GB" sz="1800" dirty="0">
                          <a:effectLst/>
                        </a:rPr>
                        <a:t>Shipment temperature (shipment to LabCorp)</a:t>
                      </a:r>
                      <a:endParaRPr lang="en-GB" sz="2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55633731"/>
                  </a:ext>
                </a:extLst>
              </a:tr>
              <a:tr h="234049">
                <a:tc>
                  <a:txBody>
                    <a:bodyPr/>
                    <a:lstStyle/>
                    <a:p>
                      <a:pPr algn="just" fontAlgn="base"/>
                      <a:r>
                        <a:rPr lang="en-GB" sz="1800">
                          <a:effectLst/>
                        </a:rPr>
                        <a:t>1</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Slide</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5</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H&amp;E</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Refrigerated</a:t>
                      </a:r>
                      <a:endParaRPr lang="en-GB"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16818694"/>
                  </a:ext>
                </a:extLst>
              </a:tr>
              <a:tr h="234049">
                <a:tc>
                  <a:txBody>
                    <a:bodyPr/>
                    <a:lstStyle/>
                    <a:p>
                      <a:pPr algn="just" fontAlgn="base"/>
                      <a:r>
                        <a:rPr lang="en-GB" sz="1800">
                          <a:effectLst/>
                        </a:rPr>
                        <a:t>2*</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Curl</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10</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HPV16 DNA</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Refrigerated</a:t>
                      </a:r>
                      <a:endParaRPr lang="en-GB"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71992278"/>
                  </a:ext>
                </a:extLst>
              </a:tr>
              <a:tr h="234049">
                <a:tc>
                  <a:txBody>
                    <a:bodyPr/>
                    <a:lstStyle/>
                    <a:p>
                      <a:pPr algn="just" fontAlgn="base"/>
                      <a:r>
                        <a:rPr lang="en-GB" sz="1800">
                          <a:effectLst/>
                        </a:rPr>
                        <a:t>3*</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Curl</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10</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dirty="0">
                          <a:effectLst/>
                        </a:rPr>
                        <a:t>Retention HPV16 DNA</a:t>
                      </a:r>
                      <a:endParaRPr lang="en-GB"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Refrigerated</a:t>
                      </a:r>
                      <a:endParaRPr lang="en-GB"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15603161"/>
                  </a:ext>
                </a:extLst>
              </a:tr>
              <a:tr h="234049">
                <a:tc>
                  <a:txBody>
                    <a:bodyPr/>
                    <a:lstStyle/>
                    <a:p>
                      <a:pPr algn="just" fontAlgn="base"/>
                      <a:r>
                        <a:rPr lang="en-GB" sz="1800">
                          <a:effectLst/>
                        </a:rPr>
                        <a:t>4*</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Curl</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10</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Retention HPV16 DNA</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Refrigerated</a:t>
                      </a:r>
                      <a:endParaRPr lang="en-GB"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76269523"/>
                  </a:ext>
                </a:extLst>
              </a:tr>
              <a:tr h="234049">
                <a:tc>
                  <a:txBody>
                    <a:bodyPr/>
                    <a:lstStyle/>
                    <a:p>
                      <a:pPr algn="just" fontAlgn="base"/>
                      <a:r>
                        <a:rPr lang="en-GB" sz="1800">
                          <a:effectLst/>
                        </a:rPr>
                        <a:t>5</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Slide</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5</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PD-L1 testing</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Refrigerated</a:t>
                      </a:r>
                      <a:endParaRPr lang="en-GB"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30439288"/>
                  </a:ext>
                </a:extLst>
              </a:tr>
              <a:tr h="234049">
                <a:tc>
                  <a:txBody>
                    <a:bodyPr/>
                    <a:lstStyle/>
                    <a:p>
                      <a:pPr algn="just" fontAlgn="base"/>
                      <a:r>
                        <a:rPr lang="en-GB" sz="1800">
                          <a:effectLst/>
                        </a:rPr>
                        <a:t>6</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Slide</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5</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PD-L1 testing</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Refrigerated</a:t>
                      </a:r>
                      <a:endParaRPr lang="en-GB"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63817356"/>
                  </a:ext>
                </a:extLst>
              </a:tr>
              <a:tr h="234049">
                <a:tc>
                  <a:txBody>
                    <a:bodyPr/>
                    <a:lstStyle/>
                    <a:p>
                      <a:pPr algn="just" fontAlgn="base"/>
                      <a:r>
                        <a:rPr lang="en-GB" sz="1800">
                          <a:effectLst/>
                        </a:rPr>
                        <a:t>7</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Slide</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5</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Retention PD-L1 testing</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Refrigerated</a:t>
                      </a:r>
                      <a:endParaRPr lang="en-GB"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04531406"/>
                  </a:ext>
                </a:extLst>
              </a:tr>
              <a:tr h="234049">
                <a:tc>
                  <a:txBody>
                    <a:bodyPr/>
                    <a:lstStyle/>
                    <a:p>
                      <a:pPr algn="just" fontAlgn="base"/>
                      <a:r>
                        <a:rPr lang="en-GB" sz="1800">
                          <a:effectLst/>
                        </a:rPr>
                        <a:t>8</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Slide</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5</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a:effectLst/>
                        </a:rPr>
                        <a:t>Retention PD-L1 testing</a:t>
                      </a:r>
                      <a:endParaRPr lang="en-GB"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r>
                        <a:rPr lang="en-GB" sz="1800" dirty="0">
                          <a:effectLst/>
                        </a:rPr>
                        <a:t>Refrigerated</a:t>
                      </a:r>
                      <a:endParaRPr lang="en-GB"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411207"/>
                  </a:ext>
                </a:extLst>
              </a:tr>
            </a:tbl>
          </a:graphicData>
        </a:graphic>
      </p:graphicFrame>
      <p:sp>
        <p:nvSpPr>
          <p:cNvPr id="4" name="Rectangle 1">
            <a:extLst>
              <a:ext uri="{FF2B5EF4-FFF2-40B4-BE49-F238E27FC236}">
                <a16:creationId xmlns:a16="http://schemas.microsoft.com/office/drawing/2014/main" id="{E3816D0C-C1F1-F5DE-B33B-F8388A7525BD}"/>
              </a:ext>
            </a:extLst>
          </p:cNvPr>
          <p:cNvSpPr>
            <a:spLocks noChangeArrowheads="1"/>
          </p:cNvSpPr>
          <p:nvPr/>
        </p:nvSpPr>
        <p:spPr bwMode="auto">
          <a:xfrm>
            <a:off x="544350" y="1282258"/>
            <a:ext cx="10617135" cy="4078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a:ln>
                  <a:noFill/>
                </a:ln>
                <a:solidFill>
                  <a:schemeClr val="tx1"/>
                </a:solidFill>
                <a:effectLst/>
                <a:latin typeface="Arial" panose="020B0604020202020204" pitchFamily="34" charset="0"/>
                <a:ea typeface="Arial" panose="020B0604020202020204" pitchFamily="34" charset="0"/>
              </a:rPr>
              <a:t>Samples must be prepared in the following order:</a:t>
            </a:r>
          </a:p>
          <a:p>
            <a:pPr marL="0" marR="0" lvl="0" indent="0" algn="just" defTabSz="914400" rtl="0" eaLnBrk="0" fontAlgn="base" latinLnBrk="0" hangingPunct="0">
              <a:lnSpc>
                <a:spcPct val="100000"/>
              </a:lnSpc>
              <a:spcBef>
                <a:spcPct val="0"/>
              </a:spcBef>
              <a:spcAft>
                <a:spcPct val="0"/>
              </a:spcAft>
              <a:buClrTx/>
              <a:buSzTx/>
              <a:buFontTx/>
              <a:buNone/>
              <a:tabLst/>
            </a:pPr>
            <a:endParaRPr lang="en-GB" altLang="en-US" dirty="0">
              <a:latin typeface="Arial" panose="020B0604020202020204" pitchFamily="34" charset="0"/>
              <a:ea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GB" altLang="en-US" sz="1100" dirty="0">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GB" altLang="en-US" sz="1100" dirty="0">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GB" altLang="en-US" sz="1100" dirty="0">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GB" altLang="en-US" sz="1100" dirty="0">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GB" altLang="en-US" sz="1100" dirty="0">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GB" altLang="en-US" sz="1100" dirty="0">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GB" altLang="en-US" sz="1100" dirty="0">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8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*1 curl per tube (1.5ml Eppendorf safe lock tube). </a:t>
            </a:r>
            <a:endParaRPr kumimoji="0" lang="en-GB" altLang="en-US"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98052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995803-74A4-CB26-0181-A4C8F1E66F85}"/>
              </a:ext>
            </a:extLst>
          </p:cNvPr>
          <p:cNvSpPr>
            <a:spLocks noGrp="1"/>
          </p:cNvSpPr>
          <p:nvPr>
            <p:ph type="title"/>
          </p:nvPr>
        </p:nvSpPr>
        <p:spPr>
          <a:xfrm>
            <a:off x="431999" y="0"/>
            <a:ext cx="11404154" cy="865186"/>
          </a:xfrm>
        </p:spPr>
        <p:txBody>
          <a:bodyPr/>
          <a:lstStyle/>
          <a:p>
            <a:r>
              <a:rPr lang="en-GB" dirty="0"/>
              <a:t>BNT113-01 Trial Sites</a:t>
            </a:r>
          </a:p>
        </p:txBody>
      </p:sp>
      <p:graphicFrame>
        <p:nvGraphicFramePr>
          <p:cNvPr id="5" name="Table 4">
            <a:extLst>
              <a:ext uri="{FF2B5EF4-FFF2-40B4-BE49-F238E27FC236}">
                <a16:creationId xmlns:a16="http://schemas.microsoft.com/office/drawing/2014/main" id="{816D7A4F-9E63-6653-0A6A-37D6ADA698DE}"/>
              </a:ext>
            </a:extLst>
          </p:cNvPr>
          <p:cNvGraphicFramePr>
            <a:graphicFrameLocks noGrp="1"/>
          </p:cNvGraphicFramePr>
          <p:nvPr>
            <p:extLst>
              <p:ext uri="{D42A27DB-BD31-4B8C-83A1-F6EECF244321}">
                <p14:modId xmlns:p14="http://schemas.microsoft.com/office/powerpoint/2010/main" val="3628104387"/>
              </p:ext>
            </p:extLst>
          </p:nvPr>
        </p:nvGraphicFramePr>
        <p:xfrm>
          <a:off x="431999" y="864049"/>
          <a:ext cx="11328003" cy="5395581"/>
        </p:xfrm>
        <a:graphic>
          <a:graphicData uri="http://schemas.openxmlformats.org/drawingml/2006/table">
            <a:tbl>
              <a:tblPr firstRow="1" bandRow="1">
                <a:tableStyleId>{5C22544A-7EE6-4342-B048-85BDC9FD1C3A}</a:tableStyleId>
              </a:tblPr>
              <a:tblGrid>
                <a:gridCol w="3776001">
                  <a:extLst>
                    <a:ext uri="{9D8B030D-6E8A-4147-A177-3AD203B41FA5}">
                      <a16:colId xmlns:a16="http://schemas.microsoft.com/office/drawing/2014/main" val="1496164871"/>
                    </a:ext>
                  </a:extLst>
                </a:gridCol>
                <a:gridCol w="3776001">
                  <a:extLst>
                    <a:ext uri="{9D8B030D-6E8A-4147-A177-3AD203B41FA5}">
                      <a16:colId xmlns:a16="http://schemas.microsoft.com/office/drawing/2014/main" val="3200469579"/>
                    </a:ext>
                  </a:extLst>
                </a:gridCol>
                <a:gridCol w="3776001">
                  <a:extLst>
                    <a:ext uri="{9D8B030D-6E8A-4147-A177-3AD203B41FA5}">
                      <a16:colId xmlns:a16="http://schemas.microsoft.com/office/drawing/2014/main" val="4031442008"/>
                    </a:ext>
                  </a:extLst>
                </a:gridCol>
              </a:tblGrid>
              <a:tr h="0">
                <a:tc>
                  <a:txBody>
                    <a:bodyPr/>
                    <a:lstStyle/>
                    <a:p>
                      <a:r>
                        <a:rPr lang="en-GB" dirty="0"/>
                        <a:t>BNT113-01 Trial Sites</a:t>
                      </a:r>
                    </a:p>
                  </a:txBody>
                  <a:tcPr/>
                </a:tc>
                <a:tc>
                  <a:txBody>
                    <a:bodyPr/>
                    <a:lstStyle/>
                    <a:p>
                      <a:r>
                        <a:rPr lang="en-GB" dirty="0"/>
                        <a:t>CVLP sites – intro calls booked</a:t>
                      </a:r>
                    </a:p>
                  </a:txBody>
                  <a:tcPr/>
                </a:tc>
                <a:tc>
                  <a:txBody>
                    <a:bodyPr/>
                    <a:lstStyle/>
                    <a:p>
                      <a:r>
                        <a:rPr lang="en-GB" dirty="0"/>
                        <a:t>CVLP sites considering intro call</a:t>
                      </a:r>
                    </a:p>
                  </a:txBody>
                  <a:tcPr/>
                </a:tc>
                <a:extLst>
                  <a:ext uri="{0D108BD9-81ED-4DB2-BD59-A6C34878D82A}">
                    <a16:rowId xmlns:a16="http://schemas.microsoft.com/office/drawing/2014/main" val="4077177436"/>
                  </a:ext>
                </a:extLst>
              </a:tr>
              <a:tr h="422528">
                <a:tc>
                  <a:txBody>
                    <a:bodyPr/>
                    <a:lstStyle/>
                    <a:p>
                      <a:r>
                        <a:rPr lang="en-GB" dirty="0"/>
                        <a:t>Southampton</a:t>
                      </a:r>
                    </a:p>
                  </a:txBody>
                  <a:tcPr/>
                </a:tc>
                <a:tc>
                  <a:txBody>
                    <a:bodyPr/>
                    <a:lstStyle/>
                    <a:p>
                      <a:r>
                        <a:rPr lang="en-GB" dirty="0"/>
                        <a:t>University Hospital Dorset</a:t>
                      </a:r>
                    </a:p>
                  </a:txBody>
                  <a:tcPr/>
                </a:tc>
                <a:tc>
                  <a:txBody>
                    <a:bodyPr/>
                    <a:lstStyle/>
                    <a:p>
                      <a:endParaRPr lang="en-GB" dirty="0"/>
                    </a:p>
                  </a:txBody>
                  <a:tcPr/>
                </a:tc>
                <a:extLst>
                  <a:ext uri="{0D108BD9-81ED-4DB2-BD59-A6C34878D82A}">
                    <a16:rowId xmlns:a16="http://schemas.microsoft.com/office/drawing/2014/main" val="3856699227"/>
                  </a:ext>
                </a:extLst>
              </a:tr>
              <a:tr h="401053">
                <a:tc>
                  <a:txBody>
                    <a:bodyPr/>
                    <a:lstStyle/>
                    <a:p>
                      <a:r>
                        <a:rPr lang="en-GB" dirty="0"/>
                        <a:t>Guy’s and St Thomas’ Hospital</a:t>
                      </a:r>
                    </a:p>
                  </a:txBody>
                  <a:tcPr/>
                </a:tc>
                <a:tc>
                  <a:txBody>
                    <a:bodyPr/>
                    <a:lstStyle/>
                    <a:p>
                      <a:r>
                        <a:rPr lang="en-GB" dirty="0"/>
                        <a:t>Royal Surrey</a:t>
                      </a:r>
                    </a:p>
                  </a:txBody>
                  <a:tcPr/>
                </a:tc>
                <a:tc>
                  <a:txBody>
                    <a:bodyPr/>
                    <a:lstStyle/>
                    <a:p>
                      <a:r>
                        <a:rPr lang="en-GB" dirty="0"/>
                        <a:t>University Hospital Sussex</a:t>
                      </a:r>
                    </a:p>
                  </a:txBody>
                  <a:tcPr/>
                </a:tc>
                <a:extLst>
                  <a:ext uri="{0D108BD9-81ED-4DB2-BD59-A6C34878D82A}">
                    <a16:rowId xmlns:a16="http://schemas.microsoft.com/office/drawing/2014/main" val="2576532101"/>
                  </a:ext>
                </a:extLst>
              </a:tr>
              <a:tr h="349811">
                <a:tc>
                  <a:txBody>
                    <a:bodyPr/>
                    <a:lstStyle/>
                    <a:p>
                      <a:r>
                        <a:rPr lang="en-GB" dirty="0"/>
                        <a:t>Mount Vernon</a:t>
                      </a:r>
                    </a:p>
                  </a:txBody>
                  <a:tcPr/>
                </a:tc>
                <a:tc>
                  <a:txBody>
                    <a:bodyPr/>
                    <a:lstStyle/>
                    <a:p>
                      <a:r>
                        <a:rPr lang="en-GB" dirty="0"/>
                        <a:t>Cambridge </a:t>
                      </a:r>
                    </a:p>
                  </a:txBody>
                  <a:tcPr/>
                </a:tc>
                <a:tc>
                  <a:txBody>
                    <a:bodyPr/>
                    <a:lstStyle/>
                    <a:p>
                      <a:endParaRPr lang="en-GB" dirty="0"/>
                    </a:p>
                  </a:txBody>
                  <a:tcPr/>
                </a:tc>
                <a:extLst>
                  <a:ext uri="{0D108BD9-81ED-4DB2-BD59-A6C34878D82A}">
                    <a16:rowId xmlns:a16="http://schemas.microsoft.com/office/drawing/2014/main" val="2341976730"/>
                  </a:ext>
                </a:extLst>
              </a:tr>
              <a:tr h="349811">
                <a:tc>
                  <a:txBody>
                    <a:bodyPr/>
                    <a:lstStyle/>
                    <a:p>
                      <a:r>
                        <a:rPr lang="en-GB" dirty="0"/>
                        <a:t>Preston</a:t>
                      </a:r>
                    </a:p>
                  </a:txBody>
                  <a:tcPr/>
                </a:tc>
                <a:tc>
                  <a:txBody>
                    <a:bodyPr/>
                    <a:lstStyle/>
                    <a:p>
                      <a:r>
                        <a:rPr lang="en-GB" dirty="0"/>
                        <a:t>East Lancashire</a:t>
                      </a:r>
                    </a:p>
                    <a:p>
                      <a:r>
                        <a:rPr lang="en-GB" dirty="0"/>
                        <a:t>Morecambe Bay</a:t>
                      </a:r>
                    </a:p>
                  </a:txBody>
                  <a:tcPr/>
                </a:tc>
                <a:tc>
                  <a:txBody>
                    <a:bodyPr/>
                    <a:lstStyle/>
                    <a:p>
                      <a:endParaRPr lang="en-GB" dirty="0"/>
                    </a:p>
                  </a:txBody>
                  <a:tcPr/>
                </a:tc>
                <a:extLst>
                  <a:ext uri="{0D108BD9-81ED-4DB2-BD59-A6C34878D82A}">
                    <a16:rowId xmlns:a16="http://schemas.microsoft.com/office/drawing/2014/main" val="3030128363"/>
                  </a:ext>
                </a:extLst>
              </a:tr>
              <a:tr h="349811">
                <a:tc>
                  <a:txBody>
                    <a:bodyPr/>
                    <a:lstStyle/>
                    <a:p>
                      <a:r>
                        <a:rPr lang="en-GB" dirty="0"/>
                        <a:t>Oxford</a:t>
                      </a:r>
                    </a:p>
                  </a:txBody>
                  <a:tcPr/>
                </a:tc>
                <a:tc>
                  <a:txBody>
                    <a:bodyPr/>
                    <a:lstStyle/>
                    <a:p>
                      <a:r>
                        <a:rPr lang="en-GB" dirty="0"/>
                        <a:t>TBC</a:t>
                      </a:r>
                    </a:p>
                  </a:txBody>
                  <a:tcPr/>
                </a:tc>
                <a:tc>
                  <a:txBody>
                    <a:bodyPr/>
                    <a:lstStyle/>
                    <a:p>
                      <a:endParaRPr lang="en-GB" dirty="0"/>
                    </a:p>
                  </a:txBody>
                  <a:tcPr/>
                </a:tc>
                <a:extLst>
                  <a:ext uri="{0D108BD9-81ED-4DB2-BD59-A6C34878D82A}">
                    <a16:rowId xmlns:a16="http://schemas.microsoft.com/office/drawing/2014/main" val="2068267791"/>
                  </a:ext>
                </a:extLst>
              </a:tr>
              <a:tr h="349811">
                <a:tc>
                  <a:txBody>
                    <a:bodyPr/>
                    <a:lstStyle/>
                    <a:p>
                      <a:r>
                        <a:rPr lang="en-GB" dirty="0"/>
                        <a:t>Birmingham</a:t>
                      </a:r>
                    </a:p>
                  </a:txBody>
                  <a:tcPr/>
                </a:tc>
                <a:tc>
                  <a:txBody>
                    <a:bodyPr/>
                    <a:lstStyle/>
                    <a:p>
                      <a:r>
                        <a:rPr lang="en-GB" dirty="0"/>
                        <a:t>Coventry &amp; Warwickshire</a:t>
                      </a:r>
                    </a:p>
                  </a:txBody>
                  <a:tcPr/>
                </a:tc>
                <a:tc>
                  <a:txBody>
                    <a:bodyPr/>
                    <a:lstStyle/>
                    <a:p>
                      <a:r>
                        <a:rPr lang="en-GB" dirty="0"/>
                        <a:t>North Midlands</a:t>
                      </a:r>
                    </a:p>
                  </a:txBody>
                  <a:tcPr/>
                </a:tc>
                <a:extLst>
                  <a:ext uri="{0D108BD9-81ED-4DB2-BD59-A6C34878D82A}">
                    <a16:rowId xmlns:a16="http://schemas.microsoft.com/office/drawing/2014/main" val="3429216907"/>
                  </a:ext>
                </a:extLst>
              </a:tr>
              <a:tr h="349811">
                <a:tc>
                  <a:txBody>
                    <a:bodyPr/>
                    <a:lstStyle/>
                    <a:p>
                      <a:r>
                        <a:rPr lang="en-GB" dirty="0"/>
                        <a:t>Cardiff</a:t>
                      </a:r>
                    </a:p>
                  </a:txBody>
                  <a:tcPr/>
                </a:tc>
                <a:tc>
                  <a:txBody>
                    <a:bodyPr/>
                    <a:lstStyle/>
                    <a:p>
                      <a:r>
                        <a:rPr lang="en-GB" dirty="0"/>
                        <a:t>Gloucestershire (/Oxford trial site)</a:t>
                      </a:r>
                    </a:p>
                    <a:p>
                      <a:r>
                        <a:rPr lang="en-GB" dirty="0"/>
                        <a:t>Bath</a:t>
                      </a:r>
                    </a:p>
                  </a:txBody>
                  <a:tcPr/>
                </a:tc>
                <a:tc>
                  <a:txBody>
                    <a:bodyPr/>
                    <a:lstStyle/>
                    <a:p>
                      <a:r>
                        <a:rPr lang="en-GB" dirty="0"/>
                        <a:t>Bristol &amp; Weston</a:t>
                      </a:r>
                    </a:p>
                  </a:txBody>
                  <a:tcPr/>
                </a:tc>
                <a:extLst>
                  <a:ext uri="{0D108BD9-81ED-4DB2-BD59-A6C34878D82A}">
                    <a16:rowId xmlns:a16="http://schemas.microsoft.com/office/drawing/2014/main" val="312206032"/>
                  </a:ext>
                </a:extLst>
              </a:tr>
              <a:tr h="349811">
                <a:tc>
                  <a:txBody>
                    <a:bodyPr/>
                    <a:lstStyle/>
                    <a:p>
                      <a:r>
                        <a:rPr lang="en-GB" dirty="0"/>
                        <a:t>Leeds</a:t>
                      </a:r>
                    </a:p>
                  </a:txBody>
                  <a:tcPr/>
                </a:tc>
                <a:tc>
                  <a:txBody>
                    <a:bodyPr/>
                    <a:lstStyle/>
                    <a:p>
                      <a:r>
                        <a:rPr lang="en-GB" dirty="0"/>
                        <a:t>Sheffield</a:t>
                      </a:r>
                    </a:p>
                  </a:txBody>
                  <a:tcPr/>
                </a:tc>
                <a:tc>
                  <a:txBody>
                    <a:bodyPr/>
                    <a:lstStyle/>
                    <a:p>
                      <a:r>
                        <a:rPr lang="en-GB" dirty="0"/>
                        <a:t>York &amp; Scarborough</a:t>
                      </a:r>
                    </a:p>
                  </a:txBody>
                  <a:tcPr/>
                </a:tc>
                <a:extLst>
                  <a:ext uri="{0D108BD9-81ED-4DB2-BD59-A6C34878D82A}">
                    <a16:rowId xmlns:a16="http://schemas.microsoft.com/office/drawing/2014/main" val="900284371"/>
                  </a:ext>
                </a:extLst>
              </a:tr>
              <a:tr h="349811">
                <a:tc>
                  <a:txBody>
                    <a:bodyPr/>
                    <a:lstStyle/>
                    <a:p>
                      <a:r>
                        <a:rPr lang="en-GB" dirty="0"/>
                        <a:t>UCLH</a:t>
                      </a:r>
                    </a:p>
                  </a:txBody>
                  <a:tcPr/>
                </a:tc>
                <a:tc>
                  <a:txBody>
                    <a:bodyPr/>
                    <a:lstStyle/>
                    <a:p>
                      <a:r>
                        <a:rPr lang="en-GB" dirty="0"/>
                        <a:t>TBC</a:t>
                      </a:r>
                    </a:p>
                  </a:txBody>
                  <a:tcPr/>
                </a:tc>
                <a:tc>
                  <a:txBody>
                    <a:bodyPr/>
                    <a:lstStyle/>
                    <a:p>
                      <a:r>
                        <a:rPr lang="en-GB" dirty="0"/>
                        <a:t>Mid &amp; South Essex</a:t>
                      </a:r>
                    </a:p>
                  </a:txBody>
                  <a:tcPr/>
                </a:tc>
                <a:extLst>
                  <a:ext uri="{0D108BD9-81ED-4DB2-BD59-A6C34878D82A}">
                    <a16:rowId xmlns:a16="http://schemas.microsoft.com/office/drawing/2014/main" val="1412710317"/>
                  </a:ext>
                </a:extLst>
              </a:tr>
              <a:tr h="349811">
                <a:tc>
                  <a:txBody>
                    <a:bodyPr/>
                    <a:lstStyle/>
                    <a:p>
                      <a:r>
                        <a:rPr lang="en-GB" dirty="0"/>
                        <a:t>Nottingham</a:t>
                      </a:r>
                    </a:p>
                  </a:txBody>
                  <a:tcPr/>
                </a:tc>
                <a:tc>
                  <a:txBody>
                    <a:bodyPr/>
                    <a:lstStyle/>
                    <a:p>
                      <a:r>
                        <a:rPr lang="en-GB" dirty="0"/>
                        <a:t>TBC</a:t>
                      </a:r>
                    </a:p>
                  </a:txBody>
                  <a:tcPr/>
                </a:tc>
                <a:tc>
                  <a:txBody>
                    <a:bodyPr/>
                    <a:lstStyle/>
                    <a:p>
                      <a:endParaRPr lang="en-GB" dirty="0"/>
                    </a:p>
                  </a:txBody>
                  <a:tcPr/>
                </a:tc>
                <a:extLst>
                  <a:ext uri="{0D108BD9-81ED-4DB2-BD59-A6C34878D82A}">
                    <a16:rowId xmlns:a16="http://schemas.microsoft.com/office/drawing/2014/main" val="826190760"/>
                  </a:ext>
                </a:extLst>
              </a:tr>
              <a:tr h="349811">
                <a:tc>
                  <a:txBody>
                    <a:bodyPr/>
                    <a:lstStyle/>
                    <a:p>
                      <a:r>
                        <a:rPr lang="en-GB" dirty="0"/>
                        <a:t>Royal Marsden</a:t>
                      </a:r>
                    </a:p>
                  </a:txBody>
                  <a:tcPr/>
                </a:tc>
                <a:tc>
                  <a:txBody>
                    <a:bodyPr/>
                    <a:lstStyle/>
                    <a:p>
                      <a:r>
                        <a:rPr lang="en-GB" dirty="0"/>
                        <a:t>TBC</a:t>
                      </a:r>
                    </a:p>
                  </a:txBody>
                  <a:tcPr/>
                </a:tc>
                <a:tc>
                  <a:txBody>
                    <a:bodyPr/>
                    <a:lstStyle/>
                    <a:p>
                      <a:endParaRPr lang="en-GB" dirty="0"/>
                    </a:p>
                  </a:txBody>
                  <a:tcPr/>
                </a:tc>
                <a:extLst>
                  <a:ext uri="{0D108BD9-81ED-4DB2-BD59-A6C34878D82A}">
                    <a16:rowId xmlns:a16="http://schemas.microsoft.com/office/drawing/2014/main" val="125466130"/>
                  </a:ext>
                </a:extLst>
              </a:tr>
              <a:tr h="349811">
                <a:tc>
                  <a:txBody>
                    <a:bodyPr/>
                    <a:lstStyle/>
                    <a:p>
                      <a:r>
                        <a:rPr lang="en-GB" dirty="0"/>
                        <a:t>Clatterbridge</a:t>
                      </a:r>
                    </a:p>
                  </a:txBody>
                  <a:tcPr/>
                </a:tc>
                <a:tc>
                  <a:txBody>
                    <a:bodyPr/>
                    <a:lstStyle/>
                    <a:p>
                      <a:r>
                        <a:rPr lang="en-GB" dirty="0"/>
                        <a:t>TBC</a:t>
                      </a:r>
                    </a:p>
                  </a:txBody>
                  <a:tcPr/>
                </a:tc>
                <a:tc>
                  <a:txBody>
                    <a:bodyPr/>
                    <a:lstStyle/>
                    <a:p>
                      <a:endParaRPr lang="en-GB" dirty="0"/>
                    </a:p>
                  </a:txBody>
                  <a:tcPr/>
                </a:tc>
                <a:extLst>
                  <a:ext uri="{0D108BD9-81ED-4DB2-BD59-A6C34878D82A}">
                    <a16:rowId xmlns:a16="http://schemas.microsoft.com/office/drawing/2014/main" val="2921808340"/>
                  </a:ext>
                </a:extLst>
              </a:tr>
            </a:tbl>
          </a:graphicData>
        </a:graphic>
      </p:graphicFrame>
      <p:sp>
        <p:nvSpPr>
          <p:cNvPr id="6" name="TextBox 5">
            <a:extLst>
              <a:ext uri="{FF2B5EF4-FFF2-40B4-BE49-F238E27FC236}">
                <a16:creationId xmlns:a16="http://schemas.microsoft.com/office/drawing/2014/main" id="{A6050A40-3953-C47E-9E86-0EBE5C6C1583}"/>
              </a:ext>
            </a:extLst>
          </p:cNvPr>
          <p:cNvSpPr txBox="1"/>
          <p:nvPr/>
        </p:nvSpPr>
        <p:spPr>
          <a:xfrm>
            <a:off x="5950618" y="229038"/>
            <a:ext cx="3449053" cy="369332"/>
          </a:xfrm>
          <a:prstGeom prst="rect">
            <a:avLst/>
          </a:prstGeom>
          <a:noFill/>
        </p:spPr>
        <p:txBody>
          <a:bodyPr wrap="square" rtlCol="0">
            <a:spAutoFit/>
          </a:bodyPr>
          <a:lstStyle/>
          <a:p>
            <a:r>
              <a:rPr lang="en-GB" dirty="0">
                <a:solidFill>
                  <a:srgbClr val="FF0000"/>
                </a:solidFill>
              </a:rPr>
              <a:t>New slide added post meeting</a:t>
            </a:r>
          </a:p>
        </p:txBody>
      </p:sp>
    </p:spTree>
    <p:extLst>
      <p:ext uri="{BB962C8B-B14F-4D97-AF65-F5344CB8AC3E}">
        <p14:creationId xmlns:p14="http://schemas.microsoft.com/office/powerpoint/2010/main" val="767893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404</TotalTime>
  <Words>2074</Words>
  <Application>Microsoft Office PowerPoint</Application>
  <PresentationFormat>Widescreen</PresentationFormat>
  <Paragraphs>243</Paragraphs>
  <Slides>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Aptos Display</vt:lpstr>
      <vt:lpstr>Arial</vt:lpstr>
      <vt:lpstr>Calibri</vt:lpstr>
      <vt:lpstr>Times New Roman</vt:lpstr>
      <vt:lpstr>Office Theme</vt:lpstr>
      <vt:lpstr>The BNT113-01 trial </vt:lpstr>
      <vt:lpstr>BNT113-01 trial overview </vt:lpstr>
      <vt:lpstr>The CVLP pathway for BNT113-01</vt:lpstr>
      <vt:lpstr>CVLP/BNT113-01 Pathway</vt:lpstr>
      <vt:lpstr>Pathology Requirements – Local CVLP site pathology</vt:lpstr>
      <vt:lpstr>CPGC – Cutting Scheme</vt:lpstr>
      <vt:lpstr>BNT113-01 Trial Sites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Nicole Keyworth</dc:creator>
  <cp:lastModifiedBy>Helen Dunderdale</cp:lastModifiedBy>
  <cp:revision>3</cp:revision>
  <dcterms:created xsi:type="dcterms:W3CDTF">2025-01-13T15:39:55Z</dcterms:created>
  <dcterms:modified xsi:type="dcterms:W3CDTF">2025-01-27T11:26:38Z</dcterms:modified>
</cp:coreProperties>
</file>