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1"/>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[Book1]Sheet2!PivotTable1</c:name>
    <c:fmtId val="3"/>
  </c:pivotSource>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solidFill>
                  <a:schemeClr val="tx1"/>
                </a:solidFill>
              </a:rPr>
              <a:t>Cancer</a:t>
            </a:r>
            <a:r>
              <a:rPr lang="en-US" sz="1800" baseline="0">
                <a:solidFill>
                  <a:schemeClr val="tx1"/>
                </a:solidFill>
              </a:rPr>
              <a:t> patients access</a:t>
            </a:r>
            <a:endParaRPr lang="en-US" sz="180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28575" cap="rnd">
            <a:solidFill>
              <a:srgbClr val="ED7331"/>
            </a:solidFill>
            <a:prstDash val="solid"/>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28575" cap="rnd">
            <a:solidFill>
              <a:srgbClr val="ED7331"/>
            </a:solidFill>
            <a:prstDash val="solid"/>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28575" cap="rnd">
            <a:solidFill>
              <a:srgbClr val="ED7331"/>
            </a:solidFill>
            <a:prstDash val="solid"/>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lineChart>
        <c:grouping val="standard"/>
        <c:varyColors val="0"/>
        <c:ser>
          <c:idx val="0"/>
          <c:order val="0"/>
          <c:tx>
            <c:strRef>
              <c:f>Sheet2!$B$2</c:f>
              <c:strCache>
                <c:ptCount val="1"/>
                <c:pt idx="0">
                  <c:v>Total</c:v>
                </c:pt>
              </c:strCache>
            </c:strRef>
          </c:tx>
          <c:spPr>
            <a:ln w="28575" cap="rnd">
              <a:solidFill>
                <a:srgbClr val="ED7331"/>
              </a:solidFill>
              <a:prstDash val="solid"/>
              <a:round/>
            </a:ln>
            <a:effectLst/>
          </c:spPr>
          <c:marker>
            <c:symbol val="none"/>
          </c:marker>
          <c:trendline>
            <c:spPr>
              <a:ln w="19050" cap="rnd">
                <a:solidFill>
                  <a:srgbClr val="ED7331"/>
                </a:solidFill>
                <a:prstDash val="sysDot"/>
              </a:ln>
              <a:effectLst/>
            </c:spPr>
            <c:trendlineType val="linear"/>
            <c:dispRSqr val="0"/>
            <c:dispEq val="0"/>
          </c:trendline>
          <c:cat>
            <c:strRef>
              <c:f>Sheet2!$A$3:$A$7</c:f>
              <c:strCache>
                <c:ptCount val="4"/>
                <c:pt idx="0">
                  <c:v>2021</c:v>
                </c:pt>
                <c:pt idx="1">
                  <c:v>2022</c:v>
                </c:pt>
                <c:pt idx="2">
                  <c:v>2023</c:v>
                </c:pt>
                <c:pt idx="3">
                  <c:v>2024</c:v>
                </c:pt>
              </c:strCache>
            </c:strRef>
          </c:cat>
          <c:val>
            <c:numRef>
              <c:f>Sheet2!$B$3:$B$7</c:f>
              <c:numCache>
                <c:formatCode>General</c:formatCode>
                <c:ptCount val="4"/>
                <c:pt idx="0">
                  <c:v>8</c:v>
                </c:pt>
                <c:pt idx="1">
                  <c:v>42</c:v>
                </c:pt>
                <c:pt idx="2">
                  <c:v>101</c:v>
                </c:pt>
                <c:pt idx="3">
                  <c:v>99</c:v>
                </c:pt>
              </c:numCache>
            </c:numRef>
          </c:val>
          <c:smooth val="0"/>
          <c:extLst>
            <c:ext xmlns:c16="http://schemas.microsoft.com/office/drawing/2014/chart" uri="{C3380CC4-5D6E-409C-BE32-E72D297353CC}">
              <c16:uniqueId val="{00000001-02CE-8A4C-96BC-9F6D3D236BC4}"/>
            </c:ext>
          </c:extLst>
        </c:ser>
        <c:dLbls>
          <c:showLegendKey val="0"/>
          <c:showVal val="0"/>
          <c:showCatName val="0"/>
          <c:showSerName val="0"/>
          <c:showPercent val="0"/>
          <c:showBubbleSize val="0"/>
        </c:dLbls>
        <c:smooth val="0"/>
        <c:axId val="1691977792"/>
        <c:axId val="1691979504"/>
      </c:lineChart>
      <c:catAx>
        <c:axId val="1691977792"/>
        <c:scaling>
          <c:orientation val="minMax"/>
        </c:scaling>
        <c:delete val="0"/>
        <c:axPos val="b"/>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GB" b="1"/>
                  <a:t>Year (calendar)</a:t>
                </a:r>
              </a:p>
            </c:rich>
          </c:tx>
          <c:layout>
            <c:manualLayout>
              <c:xMode val="edge"/>
              <c:yMode val="edge"/>
              <c:x val="0.44271412948381456"/>
              <c:y val="0.88793963254593178"/>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1979504"/>
        <c:crosses val="autoZero"/>
        <c:auto val="1"/>
        <c:lblAlgn val="ctr"/>
        <c:lblOffset val="100"/>
        <c:noMultiLvlLbl val="0"/>
      </c:catAx>
      <c:valAx>
        <c:axId val="16919795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GB" b="1"/>
                  <a:t>Patients care delivered (numbers) </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197779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9D7BE1-0058-DD45-B53B-3DCC758A32F6}" type="datetimeFigureOut">
              <a:rPr lang="en-US" smtClean="0"/>
              <a:t>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120929-67E2-F249-8E8F-B9C16DE31AFC}" type="slidenum">
              <a:rPr lang="en-US" smtClean="0"/>
              <a:t>‹#›</a:t>
            </a:fld>
            <a:endParaRPr lang="en-US"/>
          </a:p>
        </p:txBody>
      </p:sp>
    </p:spTree>
    <p:extLst>
      <p:ext uri="{BB962C8B-B14F-4D97-AF65-F5344CB8AC3E}">
        <p14:creationId xmlns:p14="http://schemas.microsoft.com/office/powerpoint/2010/main" val="2783720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120929-67E2-F249-8E8F-B9C16DE31AFC}" type="slidenum">
              <a:rPr lang="en-US" smtClean="0"/>
              <a:t>2</a:t>
            </a:fld>
            <a:endParaRPr lang="en-US"/>
          </a:p>
        </p:txBody>
      </p:sp>
    </p:spTree>
    <p:extLst>
      <p:ext uri="{BB962C8B-B14F-4D97-AF65-F5344CB8AC3E}">
        <p14:creationId xmlns:p14="http://schemas.microsoft.com/office/powerpoint/2010/main" val="13034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0A95E-B6C8-B8A0-C1FD-490E9C0E5DA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40DD7A2-BCE0-5858-0EDE-3BDFDBA1BB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7615553-91FD-C76D-C687-1BC75FC1A13B}"/>
              </a:ext>
            </a:extLst>
          </p:cNvPr>
          <p:cNvSpPr>
            <a:spLocks noGrp="1"/>
          </p:cNvSpPr>
          <p:nvPr>
            <p:ph type="dt" sz="half" idx="10"/>
          </p:nvPr>
        </p:nvSpPr>
        <p:spPr/>
        <p:txBody>
          <a:bodyPr/>
          <a:lstStyle/>
          <a:p>
            <a:fld id="{7076C5A8-AD36-224C-A741-912556FA2EEA}" type="datetimeFigureOut">
              <a:rPr lang="en-US" smtClean="0"/>
              <a:t>2/6/2025</a:t>
            </a:fld>
            <a:endParaRPr lang="en-US"/>
          </a:p>
        </p:txBody>
      </p:sp>
      <p:sp>
        <p:nvSpPr>
          <p:cNvPr id="5" name="Footer Placeholder 4">
            <a:extLst>
              <a:ext uri="{FF2B5EF4-FFF2-40B4-BE49-F238E27FC236}">
                <a16:creationId xmlns:a16="http://schemas.microsoft.com/office/drawing/2014/main" id="{6E68DFDF-34E1-E054-60C7-390159C335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7A53C0-D835-B136-8077-E1DCB979820D}"/>
              </a:ext>
            </a:extLst>
          </p:cNvPr>
          <p:cNvSpPr>
            <a:spLocks noGrp="1"/>
          </p:cNvSpPr>
          <p:nvPr>
            <p:ph type="sldNum" sz="quarter" idx="12"/>
          </p:nvPr>
        </p:nvSpPr>
        <p:spPr/>
        <p:txBody>
          <a:bodyPr/>
          <a:lstStyle/>
          <a:p>
            <a:fld id="{59EF31C2-B9DD-5C40-B845-53E075056E55}" type="slidenum">
              <a:rPr lang="en-US" smtClean="0"/>
              <a:t>‹#›</a:t>
            </a:fld>
            <a:endParaRPr lang="en-US"/>
          </a:p>
        </p:txBody>
      </p:sp>
    </p:spTree>
    <p:extLst>
      <p:ext uri="{BB962C8B-B14F-4D97-AF65-F5344CB8AC3E}">
        <p14:creationId xmlns:p14="http://schemas.microsoft.com/office/powerpoint/2010/main" val="716335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DE131-5D06-0EE7-F13F-AE9E22244D8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5C6D857-F23C-7327-7D18-BF00C02C8AD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4AB3740-C293-BBC1-AEFE-2ADE78BD0F4F}"/>
              </a:ext>
            </a:extLst>
          </p:cNvPr>
          <p:cNvSpPr>
            <a:spLocks noGrp="1"/>
          </p:cNvSpPr>
          <p:nvPr>
            <p:ph type="dt" sz="half" idx="10"/>
          </p:nvPr>
        </p:nvSpPr>
        <p:spPr/>
        <p:txBody>
          <a:bodyPr/>
          <a:lstStyle/>
          <a:p>
            <a:fld id="{7076C5A8-AD36-224C-A741-912556FA2EEA}" type="datetimeFigureOut">
              <a:rPr lang="en-US" smtClean="0"/>
              <a:t>2/6/2025</a:t>
            </a:fld>
            <a:endParaRPr lang="en-US"/>
          </a:p>
        </p:txBody>
      </p:sp>
      <p:sp>
        <p:nvSpPr>
          <p:cNvPr id="5" name="Footer Placeholder 4">
            <a:extLst>
              <a:ext uri="{FF2B5EF4-FFF2-40B4-BE49-F238E27FC236}">
                <a16:creationId xmlns:a16="http://schemas.microsoft.com/office/drawing/2014/main" id="{F9BF6B27-D3E1-7B19-45AE-554A8EFCE3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02DC80-B61A-DC31-B812-419796CD2273}"/>
              </a:ext>
            </a:extLst>
          </p:cNvPr>
          <p:cNvSpPr>
            <a:spLocks noGrp="1"/>
          </p:cNvSpPr>
          <p:nvPr>
            <p:ph type="sldNum" sz="quarter" idx="12"/>
          </p:nvPr>
        </p:nvSpPr>
        <p:spPr/>
        <p:txBody>
          <a:bodyPr/>
          <a:lstStyle/>
          <a:p>
            <a:fld id="{59EF31C2-B9DD-5C40-B845-53E075056E55}" type="slidenum">
              <a:rPr lang="en-US" smtClean="0"/>
              <a:t>‹#›</a:t>
            </a:fld>
            <a:endParaRPr lang="en-US"/>
          </a:p>
        </p:txBody>
      </p:sp>
    </p:spTree>
    <p:extLst>
      <p:ext uri="{BB962C8B-B14F-4D97-AF65-F5344CB8AC3E}">
        <p14:creationId xmlns:p14="http://schemas.microsoft.com/office/powerpoint/2010/main" val="1349418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E1456C-1295-9E07-4A5A-B52D42317D3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9189498-1CE5-A4C5-8E37-33CF1073764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081EEAD-D751-3795-980E-DF4E986D4E55}"/>
              </a:ext>
            </a:extLst>
          </p:cNvPr>
          <p:cNvSpPr>
            <a:spLocks noGrp="1"/>
          </p:cNvSpPr>
          <p:nvPr>
            <p:ph type="dt" sz="half" idx="10"/>
          </p:nvPr>
        </p:nvSpPr>
        <p:spPr/>
        <p:txBody>
          <a:bodyPr/>
          <a:lstStyle/>
          <a:p>
            <a:fld id="{7076C5A8-AD36-224C-A741-912556FA2EEA}" type="datetimeFigureOut">
              <a:rPr lang="en-US" smtClean="0"/>
              <a:t>2/6/2025</a:t>
            </a:fld>
            <a:endParaRPr lang="en-US"/>
          </a:p>
        </p:txBody>
      </p:sp>
      <p:sp>
        <p:nvSpPr>
          <p:cNvPr id="5" name="Footer Placeholder 4">
            <a:extLst>
              <a:ext uri="{FF2B5EF4-FFF2-40B4-BE49-F238E27FC236}">
                <a16:creationId xmlns:a16="http://schemas.microsoft.com/office/drawing/2014/main" id="{07B97EB3-BE3C-EB89-FF6C-91C90D717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5F74FA-693B-A6C3-5618-1F254DC79E11}"/>
              </a:ext>
            </a:extLst>
          </p:cNvPr>
          <p:cNvSpPr>
            <a:spLocks noGrp="1"/>
          </p:cNvSpPr>
          <p:nvPr>
            <p:ph type="sldNum" sz="quarter" idx="12"/>
          </p:nvPr>
        </p:nvSpPr>
        <p:spPr/>
        <p:txBody>
          <a:bodyPr/>
          <a:lstStyle/>
          <a:p>
            <a:fld id="{59EF31C2-B9DD-5C40-B845-53E075056E55}" type="slidenum">
              <a:rPr lang="en-US" smtClean="0"/>
              <a:t>‹#›</a:t>
            </a:fld>
            <a:endParaRPr lang="en-US"/>
          </a:p>
        </p:txBody>
      </p:sp>
    </p:spTree>
    <p:extLst>
      <p:ext uri="{BB962C8B-B14F-4D97-AF65-F5344CB8AC3E}">
        <p14:creationId xmlns:p14="http://schemas.microsoft.com/office/powerpoint/2010/main" val="26778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DC0C3-CE75-5EFA-636B-D33D836A402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239A08A-88A0-23F2-82F2-4A181BD18D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B429D06-5ABD-0361-291F-56E452975374}"/>
              </a:ext>
            </a:extLst>
          </p:cNvPr>
          <p:cNvSpPr>
            <a:spLocks noGrp="1"/>
          </p:cNvSpPr>
          <p:nvPr>
            <p:ph type="dt" sz="half" idx="10"/>
          </p:nvPr>
        </p:nvSpPr>
        <p:spPr/>
        <p:txBody>
          <a:bodyPr/>
          <a:lstStyle/>
          <a:p>
            <a:fld id="{7076C5A8-AD36-224C-A741-912556FA2EEA}" type="datetimeFigureOut">
              <a:rPr lang="en-US" smtClean="0"/>
              <a:t>2/6/2025</a:t>
            </a:fld>
            <a:endParaRPr lang="en-US"/>
          </a:p>
        </p:txBody>
      </p:sp>
      <p:sp>
        <p:nvSpPr>
          <p:cNvPr id="5" name="Footer Placeholder 4">
            <a:extLst>
              <a:ext uri="{FF2B5EF4-FFF2-40B4-BE49-F238E27FC236}">
                <a16:creationId xmlns:a16="http://schemas.microsoft.com/office/drawing/2014/main" id="{A91DCB67-0A77-48AE-6D82-40D68881BC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0BD9DE-A2BA-A19F-E2CC-5C8BA73D6DDC}"/>
              </a:ext>
            </a:extLst>
          </p:cNvPr>
          <p:cNvSpPr>
            <a:spLocks noGrp="1"/>
          </p:cNvSpPr>
          <p:nvPr>
            <p:ph type="sldNum" sz="quarter" idx="12"/>
          </p:nvPr>
        </p:nvSpPr>
        <p:spPr/>
        <p:txBody>
          <a:bodyPr/>
          <a:lstStyle/>
          <a:p>
            <a:fld id="{59EF31C2-B9DD-5C40-B845-53E075056E55}" type="slidenum">
              <a:rPr lang="en-US" smtClean="0"/>
              <a:t>‹#›</a:t>
            </a:fld>
            <a:endParaRPr lang="en-US"/>
          </a:p>
        </p:txBody>
      </p:sp>
    </p:spTree>
    <p:extLst>
      <p:ext uri="{BB962C8B-B14F-4D97-AF65-F5344CB8AC3E}">
        <p14:creationId xmlns:p14="http://schemas.microsoft.com/office/powerpoint/2010/main" val="3425952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6D0A4-4F37-A746-9DAD-6ECB47E947C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EDD7DA8-0C31-4F8B-5F54-F409A112D27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12BDBB4-8D97-4FB2-D167-33A60C2AF95B}"/>
              </a:ext>
            </a:extLst>
          </p:cNvPr>
          <p:cNvSpPr>
            <a:spLocks noGrp="1"/>
          </p:cNvSpPr>
          <p:nvPr>
            <p:ph type="dt" sz="half" idx="10"/>
          </p:nvPr>
        </p:nvSpPr>
        <p:spPr/>
        <p:txBody>
          <a:bodyPr/>
          <a:lstStyle/>
          <a:p>
            <a:fld id="{7076C5A8-AD36-224C-A741-912556FA2EEA}" type="datetimeFigureOut">
              <a:rPr lang="en-US" smtClean="0"/>
              <a:t>2/6/2025</a:t>
            </a:fld>
            <a:endParaRPr lang="en-US"/>
          </a:p>
        </p:txBody>
      </p:sp>
      <p:sp>
        <p:nvSpPr>
          <p:cNvPr id="5" name="Footer Placeholder 4">
            <a:extLst>
              <a:ext uri="{FF2B5EF4-FFF2-40B4-BE49-F238E27FC236}">
                <a16:creationId xmlns:a16="http://schemas.microsoft.com/office/drawing/2014/main" id="{03920685-7D6A-A6DA-F89B-94DD1ABC6E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EF8DF5-FB41-5EE3-0FE2-919B3339F225}"/>
              </a:ext>
            </a:extLst>
          </p:cNvPr>
          <p:cNvSpPr>
            <a:spLocks noGrp="1"/>
          </p:cNvSpPr>
          <p:nvPr>
            <p:ph type="sldNum" sz="quarter" idx="12"/>
          </p:nvPr>
        </p:nvSpPr>
        <p:spPr/>
        <p:txBody>
          <a:bodyPr/>
          <a:lstStyle/>
          <a:p>
            <a:fld id="{59EF31C2-B9DD-5C40-B845-53E075056E55}" type="slidenum">
              <a:rPr lang="en-US" smtClean="0"/>
              <a:t>‹#›</a:t>
            </a:fld>
            <a:endParaRPr lang="en-US"/>
          </a:p>
        </p:txBody>
      </p:sp>
    </p:spTree>
    <p:extLst>
      <p:ext uri="{BB962C8B-B14F-4D97-AF65-F5344CB8AC3E}">
        <p14:creationId xmlns:p14="http://schemas.microsoft.com/office/powerpoint/2010/main" val="345478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138F7-B9A3-E00E-416F-8351F93D868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A4566ED-296D-913F-4146-426D8D86C66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9182BBC-8743-B9E1-5288-A84B27D3060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DB09D81-1E8B-4A23-AEDB-CDA4CDD77002}"/>
              </a:ext>
            </a:extLst>
          </p:cNvPr>
          <p:cNvSpPr>
            <a:spLocks noGrp="1"/>
          </p:cNvSpPr>
          <p:nvPr>
            <p:ph type="dt" sz="half" idx="10"/>
          </p:nvPr>
        </p:nvSpPr>
        <p:spPr/>
        <p:txBody>
          <a:bodyPr/>
          <a:lstStyle/>
          <a:p>
            <a:fld id="{7076C5A8-AD36-224C-A741-912556FA2EEA}" type="datetimeFigureOut">
              <a:rPr lang="en-US" smtClean="0"/>
              <a:t>2/6/2025</a:t>
            </a:fld>
            <a:endParaRPr lang="en-US"/>
          </a:p>
        </p:txBody>
      </p:sp>
      <p:sp>
        <p:nvSpPr>
          <p:cNvPr id="6" name="Footer Placeholder 5">
            <a:extLst>
              <a:ext uri="{FF2B5EF4-FFF2-40B4-BE49-F238E27FC236}">
                <a16:creationId xmlns:a16="http://schemas.microsoft.com/office/drawing/2014/main" id="{2DB42266-5881-4FB9-BD88-2002416AEC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1E9134-DF1C-7014-65B7-F703B61B6F9C}"/>
              </a:ext>
            </a:extLst>
          </p:cNvPr>
          <p:cNvSpPr>
            <a:spLocks noGrp="1"/>
          </p:cNvSpPr>
          <p:nvPr>
            <p:ph type="sldNum" sz="quarter" idx="12"/>
          </p:nvPr>
        </p:nvSpPr>
        <p:spPr/>
        <p:txBody>
          <a:bodyPr/>
          <a:lstStyle/>
          <a:p>
            <a:fld id="{59EF31C2-B9DD-5C40-B845-53E075056E55}" type="slidenum">
              <a:rPr lang="en-US" smtClean="0"/>
              <a:t>‹#›</a:t>
            </a:fld>
            <a:endParaRPr lang="en-US"/>
          </a:p>
        </p:txBody>
      </p:sp>
    </p:spTree>
    <p:extLst>
      <p:ext uri="{BB962C8B-B14F-4D97-AF65-F5344CB8AC3E}">
        <p14:creationId xmlns:p14="http://schemas.microsoft.com/office/powerpoint/2010/main" val="3504175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E3990-A1BC-7679-B8E9-06E83C8B767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F70772D-0385-D5AF-0D5A-1CF4D50FFA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4160990-178D-ECE4-ADA9-263EAE39254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64CEF2D-18C7-E95C-10E8-383A18C3B4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E7A237A-8CDB-6814-1B5C-77F6313D54A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AAC17DD-77A4-E095-40DE-2703CB7B73BE}"/>
              </a:ext>
            </a:extLst>
          </p:cNvPr>
          <p:cNvSpPr>
            <a:spLocks noGrp="1"/>
          </p:cNvSpPr>
          <p:nvPr>
            <p:ph type="dt" sz="half" idx="10"/>
          </p:nvPr>
        </p:nvSpPr>
        <p:spPr/>
        <p:txBody>
          <a:bodyPr/>
          <a:lstStyle/>
          <a:p>
            <a:fld id="{7076C5A8-AD36-224C-A741-912556FA2EEA}" type="datetimeFigureOut">
              <a:rPr lang="en-US" smtClean="0"/>
              <a:t>2/6/2025</a:t>
            </a:fld>
            <a:endParaRPr lang="en-US"/>
          </a:p>
        </p:txBody>
      </p:sp>
      <p:sp>
        <p:nvSpPr>
          <p:cNvPr id="8" name="Footer Placeholder 7">
            <a:extLst>
              <a:ext uri="{FF2B5EF4-FFF2-40B4-BE49-F238E27FC236}">
                <a16:creationId xmlns:a16="http://schemas.microsoft.com/office/drawing/2014/main" id="{89620C9E-137E-C7C7-F6A8-F25C119719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819E89-9602-5F89-9CD7-20896184CC8F}"/>
              </a:ext>
            </a:extLst>
          </p:cNvPr>
          <p:cNvSpPr>
            <a:spLocks noGrp="1"/>
          </p:cNvSpPr>
          <p:nvPr>
            <p:ph type="sldNum" sz="quarter" idx="12"/>
          </p:nvPr>
        </p:nvSpPr>
        <p:spPr/>
        <p:txBody>
          <a:bodyPr/>
          <a:lstStyle/>
          <a:p>
            <a:fld id="{59EF31C2-B9DD-5C40-B845-53E075056E55}" type="slidenum">
              <a:rPr lang="en-US" smtClean="0"/>
              <a:t>‹#›</a:t>
            </a:fld>
            <a:endParaRPr lang="en-US"/>
          </a:p>
        </p:txBody>
      </p:sp>
    </p:spTree>
    <p:extLst>
      <p:ext uri="{BB962C8B-B14F-4D97-AF65-F5344CB8AC3E}">
        <p14:creationId xmlns:p14="http://schemas.microsoft.com/office/powerpoint/2010/main" val="3534755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C6541-6426-BEEE-80CB-050C3C326BC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FA7C9AE-1812-3E3F-A497-4A280E1DB74C}"/>
              </a:ext>
            </a:extLst>
          </p:cNvPr>
          <p:cNvSpPr>
            <a:spLocks noGrp="1"/>
          </p:cNvSpPr>
          <p:nvPr>
            <p:ph type="dt" sz="half" idx="10"/>
          </p:nvPr>
        </p:nvSpPr>
        <p:spPr/>
        <p:txBody>
          <a:bodyPr/>
          <a:lstStyle/>
          <a:p>
            <a:fld id="{7076C5A8-AD36-224C-A741-912556FA2EEA}" type="datetimeFigureOut">
              <a:rPr lang="en-US" smtClean="0"/>
              <a:t>2/6/2025</a:t>
            </a:fld>
            <a:endParaRPr lang="en-US"/>
          </a:p>
        </p:txBody>
      </p:sp>
      <p:sp>
        <p:nvSpPr>
          <p:cNvPr id="4" name="Footer Placeholder 3">
            <a:extLst>
              <a:ext uri="{FF2B5EF4-FFF2-40B4-BE49-F238E27FC236}">
                <a16:creationId xmlns:a16="http://schemas.microsoft.com/office/drawing/2014/main" id="{EBC1B941-342F-DA53-07AA-B39ED9FE45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1DE5E2-51E3-7570-4ED8-8947438E82E6}"/>
              </a:ext>
            </a:extLst>
          </p:cNvPr>
          <p:cNvSpPr>
            <a:spLocks noGrp="1"/>
          </p:cNvSpPr>
          <p:nvPr>
            <p:ph type="sldNum" sz="quarter" idx="12"/>
          </p:nvPr>
        </p:nvSpPr>
        <p:spPr/>
        <p:txBody>
          <a:bodyPr/>
          <a:lstStyle/>
          <a:p>
            <a:fld id="{59EF31C2-B9DD-5C40-B845-53E075056E55}" type="slidenum">
              <a:rPr lang="en-US" smtClean="0"/>
              <a:t>‹#›</a:t>
            </a:fld>
            <a:endParaRPr lang="en-US"/>
          </a:p>
        </p:txBody>
      </p:sp>
    </p:spTree>
    <p:extLst>
      <p:ext uri="{BB962C8B-B14F-4D97-AF65-F5344CB8AC3E}">
        <p14:creationId xmlns:p14="http://schemas.microsoft.com/office/powerpoint/2010/main" val="3647710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5C2696-427C-6220-3063-C524E01EEE1D}"/>
              </a:ext>
            </a:extLst>
          </p:cNvPr>
          <p:cNvSpPr>
            <a:spLocks noGrp="1"/>
          </p:cNvSpPr>
          <p:nvPr>
            <p:ph type="dt" sz="half" idx="10"/>
          </p:nvPr>
        </p:nvSpPr>
        <p:spPr/>
        <p:txBody>
          <a:bodyPr/>
          <a:lstStyle/>
          <a:p>
            <a:fld id="{7076C5A8-AD36-224C-A741-912556FA2EEA}" type="datetimeFigureOut">
              <a:rPr lang="en-US" smtClean="0"/>
              <a:t>2/6/2025</a:t>
            </a:fld>
            <a:endParaRPr lang="en-US"/>
          </a:p>
        </p:txBody>
      </p:sp>
      <p:sp>
        <p:nvSpPr>
          <p:cNvPr id="3" name="Footer Placeholder 2">
            <a:extLst>
              <a:ext uri="{FF2B5EF4-FFF2-40B4-BE49-F238E27FC236}">
                <a16:creationId xmlns:a16="http://schemas.microsoft.com/office/drawing/2014/main" id="{5F715CE0-0D94-63C2-2DBB-AAB99A47E9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8FD343-CD79-F0D2-E0E5-1347B027BCE6}"/>
              </a:ext>
            </a:extLst>
          </p:cNvPr>
          <p:cNvSpPr>
            <a:spLocks noGrp="1"/>
          </p:cNvSpPr>
          <p:nvPr>
            <p:ph type="sldNum" sz="quarter" idx="12"/>
          </p:nvPr>
        </p:nvSpPr>
        <p:spPr/>
        <p:txBody>
          <a:bodyPr/>
          <a:lstStyle/>
          <a:p>
            <a:fld id="{59EF31C2-B9DD-5C40-B845-53E075056E55}" type="slidenum">
              <a:rPr lang="en-US" smtClean="0"/>
              <a:t>‹#›</a:t>
            </a:fld>
            <a:endParaRPr lang="en-US"/>
          </a:p>
        </p:txBody>
      </p:sp>
    </p:spTree>
    <p:extLst>
      <p:ext uri="{BB962C8B-B14F-4D97-AF65-F5344CB8AC3E}">
        <p14:creationId xmlns:p14="http://schemas.microsoft.com/office/powerpoint/2010/main" val="3974130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CD1D-EEAD-514D-93A8-054B47E14E2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04AE784-3D2A-9A20-4C59-454813C922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E6542BE-6989-760C-17E4-88EE611A51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7E3C36B-BE04-8D73-3053-5E360484EA90}"/>
              </a:ext>
            </a:extLst>
          </p:cNvPr>
          <p:cNvSpPr>
            <a:spLocks noGrp="1"/>
          </p:cNvSpPr>
          <p:nvPr>
            <p:ph type="dt" sz="half" idx="10"/>
          </p:nvPr>
        </p:nvSpPr>
        <p:spPr/>
        <p:txBody>
          <a:bodyPr/>
          <a:lstStyle/>
          <a:p>
            <a:fld id="{7076C5A8-AD36-224C-A741-912556FA2EEA}" type="datetimeFigureOut">
              <a:rPr lang="en-US" smtClean="0"/>
              <a:t>2/6/2025</a:t>
            </a:fld>
            <a:endParaRPr lang="en-US"/>
          </a:p>
        </p:txBody>
      </p:sp>
      <p:sp>
        <p:nvSpPr>
          <p:cNvPr id="6" name="Footer Placeholder 5">
            <a:extLst>
              <a:ext uri="{FF2B5EF4-FFF2-40B4-BE49-F238E27FC236}">
                <a16:creationId xmlns:a16="http://schemas.microsoft.com/office/drawing/2014/main" id="{B8F6F997-148D-F1C2-D0F6-1843F7F28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55BCE2-F967-C449-A4E8-6814A67CE709}"/>
              </a:ext>
            </a:extLst>
          </p:cNvPr>
          <p:cNvSpPr>
            <a:spLocks noGrp="1"/>
          </p:cNvSpPr>
          <p:nvPr>
            <p:ph type="sldNum" sz="quarter" idx="12"/>
          </p:nvPr>
        </p:nvSpPr>
        <p:spPr/>
        <p:txBody>
          <a:bodyPr/>
          <a:lstStyle/>
          <a:p>
            <a:fld id="{59EF31C2-B9DD-5C40-B845-53E075056E55}" type="slidenum">
              <a:rPr lang="en-US" smtClean="0"/>
              <a:t>‹#›</a:t>
            </a:fld>
            <a:endParaRPr lang="en-US"/>
          </a:p>
        </p:txBody>
      </p:sp>
    </p:spTree>
    <p:extLst>
      <p:ext uri="{BB962C8B-B14F-4D97-AF65-F5344CB8AC3E}">
        <p14:creationId xmlns:p14="http://schemas.microsoft.com/office/powerpoint/2010/main" val="3890316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ABF7E-ACD2-0FB2-A6F9-AE4D86E8153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022B992-E39F-C289-3C2D-9F54DBE9E5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BE92B9-CA8E-B9F1-6101-F8D2D2EEAA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F878E65-FDD2-3F39-9273-077F37081D9D}"/>
              </a:ext>
            </a:extLst>
          </p:cNvPr>
          <p:cNvSpPr>
            <a:spLocks noGrp="1"/>
          </p:cNvSpPr>
          <p:nvPr>
            <p:ph type="dt" sz="half" idx="10"/>
          </p:nvPr>
        </p:nvSpPr>
        <p:spPr/>
        <p:txBody>
          <a:bodyPr/>
          <a:lstStyle/>
          <a:p>
            <a:fld id="{7076C5A8-AD36-224C-A741-912556FA2EEA}" type="datetimeFigureOut">
              <a:rPr lang="en-US" smtClean="0"/>
              <a:t>2/6/2025</a:t>
            </a:fld>
            <a:endParaRPr lang="en-US"/>
          </a:p>
        </p:txBody>
      </p:sp>
      <p:sp>
        <p:nvSpPr>
          <p:cNvPr id="6" name="Footer Placeholder 5">
            <a:extLst>
              <a:ext uri="{FF2B5EF4-FFF2-40B4-BE49-F238E27FC236}">
                <a16:creationId xmlns:a16="http://schemas.microsoft.com/office/drawing/2014/main" id="{447D9994-F376-F3FE-AF3F-E796FCCB46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33437D-C132-4F0E-79C4-010CEF33AC6C}"/>
              </a:ext>
            </a:extLst>
          </p:cNvPr>
          <p:cNvSpPr>
            <a:spLocks noGrp="1"/>
          </p:cNvSpPr>
          <p:nvPr>
            <p:ph type="sldNum" sz="quarter" idx="12"/>
          </p:nvPr>
        </p:nvSpPr>
        <p:spPr/>
        <p:txBody>
          <a:bodyPr/>
          <a:lstStyle/>
          <a:p>
            <a:fld id="{59EF31C2-B9DD-5C40-B845-53E075056E55}" type="slidenum">
              <a:rPr lang="en-US" smtClean="0"/>
              <a:t>‹#›</a:t>
            </a:fld>
            <a:endParaRPr lang="en-US"/>
          </a:p>
        </p:txBody>
      </p:sp>
    </p:spTree>
    <p:extLst>
      <p:ext uri="{BB962C8B-B14F-4D97-AF65-F5344CB8AC3E}">
        <p14:creationId xmlns:p14="http://schemas.microsoft.com/office/powerpoint/2010/main" val="861787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2EA6A2-9084-E502-1CA7-D9FA8702A0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CF4A5AE-9972-4113-C966-70C02465D7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E019D53-D11D-9D1D-32FF-360F7C6A01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076C5A8-AD36-224C-A741-912556FA2EEA}" type="datetimeFigureOut">
              <a:rPr lang="en-US" smtClean="0"/>
              <a:t>2/6/2025</a:t>
            </a:fld>
            <a:endParaRPr lang="en-US"/>
          </a:p>
        </p:txBody>
      </p:sp>
      <p:sp>
        <p:nvSpPr>
          <p:cNvPr id="5" name="Footer Placeholder 4">
            <a:extLst>
              <a:ext uri="{FF2B5EF4-FFF2-40B4-BE49-F238E27FC236}">
                <a16:creationId xmlns:a16="http://schemas.microsoft.com/office/drawing/2014/main" id="{46E30152-0934-B0BA-7B6C-04EA00B49E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499901F-01CF-AFB0-70F2-A78CC08E9B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9EF31C2-B9DD-5C40-B845-53E075056E55}" type="slidenum">
              <a:rPr lang="en-US" smtClean="0"/>
              <a:t>‹#›</a:t>
            </a:fld>
            <a:endParaRPr lang="en-US"/>
          </a:p>
        </p:txBody>
      </p:sp>
    </p:spTree>
    <p:extLst>
      <p:ext uri="{BB962C8B-B14F-4D97-AF65-F5344CB8AC3E}">
        <p14:creationId xmlns:p14="http://schemas.microsoft.com/office/powerpoint/2010/main" val="90562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52BEB-C269-B88C-BE61-7B7A4641A61B}"/>
              </a:ext>
            </a:extLst>
          </p:cNvPr>
          <p:cNvSpPr>
            <a:spLocks noGrp="1"/>
          </p:cNvSpPr>
          <p:nvPr>
            <p:ph type="ctrTitle"/>
          </p:nvPr>
        </p:nvSpPr>
        <p:spPr/>
        <p:txBody>
          <a:bodyPr/>
          <a:lstStyle/>
          <a:p>
            <a:r>
              <a:rPr lang="en-US" dirty="0"/>
              <a:t>ROBOTIC SURGERY</a:t>
            </a:r>
          </a:p>
        </p:txBody>
      </p:sp>
      <p:sp>
        <p:nvSpPr>
          <p:cNvPr id="3" name="Subtitle 2">
            <a:extLst>
              <a:ext uri="{FF2B5EF4-FFF2-40B4-BE49-F238E27FC236}">
                <a16:creationId xmlns:a16="http://schemas.microsoft.com/office/drawing/2014/main" id="{821F2664-376D-09C9-A395-9D7C18EC1326}"/>
              </a:ext>
            </a:extLst>
          </p:cNvPr>
          <p:cNvSpPr>
            <a:spLocks noGrp="1"/>
          </p:cNvSpPr>
          <p:nvPr>
            <p:ph type="subTitle" idx="1"/>
          </p:nvPr>
        </p:nvSpPr>
        <p:spPr/>
        <p:txBody>
          <a:bodyPr/>
          <a:lstStyle/>
          <a:p>
            <a:r>
              <a:rPr lang="en-US" dirty="0"/>
              <a:t>COLORECTAL SURGERY</a:t>
            </a:r>
          </a:p>
          <a:p>
            <a:r>
              <a:rPr lang="en-US" dirty="0"/>
              <a:t>ANN LYONS</a:t>
            </a:r>
          </a:p>
        </p:txBody>
      </p:sp>
    </p:spTree>
    <p:extLst>
      <p:ext uri="{BB962C8B-B14F-4D97-AF65-F5344CB8AC3E}">
        <p14:creationId xmlns:p14="http://schemas.microsoft.com/office/powerpoint/2010/main" val="3428121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CC903-9DB2-FD29-6E35-0A52F64316F0}"/>
              </a:ext>
            </a:extLst>
          </p:cNvPr>
          <p:cNvSpPr>
            <a:spLocks noGrp="1"/>
          </p:cNvSpPr>
          <p:nvPr>
            <p:ph type="title"/>
          </p:nvPr>
        </p:nvSpPr>
        <p:spPr>
          <a:xfrm>
            <a:off x="838200" y="80337"/>
            <a:ext cx="10515600" cy="1325563"/>
          </a:xfrm>
        </p:spPr>
        <p:txBody>
          <a:bodyPr/>
          <a:lstStyle/>
          <a:p>
            <a:r>
              <a:rPr lang="en-US" dirty="0"/>
              <a:t>MINIMUM REQUIREMENTS – consideration within SWAG CAG Colorectal:</a:t>
            </a:r>
          </a:p>
        </p:txBody>
      </p:sp>
      <p:sp>
        <p:nvSpPr>
          <p:cNvPr id="3" name="Content Placeholder 2">
            <a:extLst>
              <a:ext uri="{FF2B5EF4-FFF2-40B4-BE49-F238E27FC236}">
                <a16:creationId xmlns:a16="http://schemas.microsoft.com/office/drawing/2014/main" id="{7E43560C-8CC1-4F91-3A3D-349AAF4EE3AD}"/>
              </a:ext>
            </a:extLst>
          </p:cNvPr>
          <p:cNvSpPr>
            <a:spLocks noGrp="1"/>
          </p:cNvSpPr>
          <p:nvPr>
            <p:ph idx="1"/>
          </p:nvPr>
        </p:nvSpPr>
        <p:spPr>
          <a:xfrm>
            <a:off x="838200" y="781050"/>
            <a:ext cx="10515600" cy="4652338"/>
          </a:xfrm>
        </p:spPr>
        <p:txBody>
          <a:bodyPr>
            <a:normAutofit fontScale="25000" lnSpcReduction="20000"/>
          </a:bodyPr>
          <a:lstStyle/>
          <a:p>
            <a:pPr marL="0" indent="0">
              <a:buNone/>
            </a:pPr>
            <a:endParaRPr lang="en-US" sz="11200" dirty="0"/>
          </a:p>
          <a:p>
            <a:pPr marL="0" indent="0">
              <a:buNone/>
            </a:pPr>
            <a:endParaRPr lang="en-US" sz="11200" dirty="0"/>
          </a:p>
          <a:p>
            <a:r>
              <a:rPr lang="en-US" sz="11200" dirty="0"/>
              <a:t>Access to training  – simulator training</a:t>
            </a:r>
          </a:p>
          <a:p>
            <a:endParaRPr lang="en-US" sz="11200" dirty="0"/>
          </a:p>
          <a:p>
            <a:r>
              <a:rPr lang="en-US" sz="11200" dirty="0" err="1"/>
              <a:t>Observership</a:t>
            </a:r>
            <a:r>
              <a:rPr lang="en-US" sz="11200" dirty="0"/>
              <a:t> of an established consultant</a:t>
            </a:r>
          </a:p>
          <a:p>
            <a:endParaRPr lang="en-US" sz="11200" dirty="0"/>
          </a:p>
          <a:p>
            <a:pPr fontAlgn="auto">
              <a:buFont typeface="Arial" panose="020B0604020202020204" pitchFamily="34" charset="0"/>
              <a:buChar char="•"/>
            </a:pPr>
            <a:r>
              <a:rPr lang="en-US" sz="11200" dirty="0"/>
              <a:t>Operating at the console a minimum number of procedures with a proctor </a:t>
            </a:r>
          </a:p>
          <a:p>
            <a:pPr marL="0" indent="0" fontAlgn="auto">
              <a:buNone/>
            </a:pPr>
            <a:r>
              <a:rPr lang="en-US" sz="5600" b="1" dirty="0">
                <a:solidFill>
                  <a:srgbClr val="303030"/>
                </a:solidFill>
                <a:latin typeface="ArialMT"/>
              </a:rPr>
              <a:t>Established consultant: </a:t>
            </a:r>
            <a:r>
              <a:rPr lang="en-GB" sz="5600" b="1" dirty="0">
                <a:solidFill>
                  <a:srgbClr val="303030"/>
                </a:solidFill>
                <a:effectLst/>
                <a:latin typeface="ArialMT"/>
              </a:rPr>
              <a:t>minimum of ten proctored surgical cases before being considered for independent surgical practice.</a:t>
            </a:r>
            <a:r>
              <a:rPr lang="en-GB" sz="5600" b="1" dirty="0">
                <a:solidFill>
                  <a:srgbClr val="303030"/>
                </a:solidFill>
                <a:latin typeface="ArialMT"/>
              </a:rPr>
              <a:t> </a:t>
            </a:r>
          </a:p>
          <a:p>
            <a:pPr marL="0" indent="0" fontAlgn="auto">
              <a:buNone/>
            </a:pPr>
            <a:r>
              <a:rPr lang="en-GB" sz="5600" b="1" dirty="0">
                <a:solidFill>
                  <a:srgbClr val="303030"/>
                </a:solidFill>
                <a:latin typeface="ArialMT"/>
              </a:rPr>
              <a:t>F</a:t>
            </a:r>
            <a:r>
              <a:rPr lang="en-GB" sz="5600" b="1" dirty="0">
                <a:solidFill>
                  <a:srgbClr val="303030"/>
                </a:solidFill>
                <a:effectLst/>
                <a:latin typeface="ArialMT"/>
              </a:rPr>
              <a:t>ellowship- trained robotics surgeons who would be required to undertake a minimum of five proctored cases.</a:t>
            </a:r>
          </a:p>
          <a:p>
            <a:pPr marL="0" indent="0" fontAlgn="auto">
              <a:buNone/>
            </a:pPr>
            <a:r>
              <a:rPr lang="en-GB" sz="5600" b="1" dirty="0">
                <a:solidFill>
                  <a:srgbClr val="303030"/>
                </a:solidFill>
                <a:effectLst/>
                <a:latin typeface="ArialMT"/>
              </a:rPr>
              <a:t>Established robotics surgeons from outside the hospital but recently employed may still require observation by an internal trust/health board proctor for a minimum of three cases. </a:t>
            </a:r>
          </a:p>
          <a:p>
            <a:pPr marL="0" indent="0" fontAlgn="auto">
              <a:buNone/>
            </a:pPr>
            <a:r>
              <a:rPr lang="en-GB" sz="5600" b="1" dirty="0">
                <a:solidFill>
                  <a:srgbClr val="303030"/>
                </a:solidFill>
                <a:effectLst/>
                <a:latin typeface="ArialMT"/>
              </a:rPr>
              <a:t>Each proctored case would be signed off by the surgeon, proctor and scrub nurse or anaesthetist for submission to the RSGG. </a:t>
            </a:r>
            <a:endParaRPr lang="en-GB" sz="5600" b="1" dirty="0">
              <a:solidFill>
                <a:srgbClr val="47A8C4"/>
              </a:solidFill>
              <a:effectLst/>
              <a:latin typeface="Arial" panose="020B0604020202020204" pitchFamily="34" charset="0"/>
            </a:endParaRPr>
          </a:p>
          <a:p>
            <a:pPr marL="0" indent="0" fontAlgn="auto">
              <a:buNone/>
            </a:pPr>
            <a:r>
              <a:rPr lang="en-GB" sz="3600" b="1" dirty="0">
                <a:solidFill>
                  <a:srgbClr val="303030"/>
                </a:solidFill>
                <a:effectLst/>
                <a:latin typeface="ArialMT"/>
              </a:rPr>
              <a:t> </a:t>
            </a:r>
            <a:endParaRPr lang="en-US" sz="11200" dirty="0"/>
          </a:p>
          <a:p>
            <a:r>
              <a:rPr lang="en-US" sz="11200" dirty="0"/>
              <a:t>Internal committee  - sign-off of proficiency</a:t>
            </a:r>
          </a:p>
          <a:p>
            <a:pPr marL="0" indent="0">
              <a:buNone/>
            </a:pPr>
            <a:endParaRPr lang="en-US" dirty="0"/>
          </a:p>
          <a:p>
            <a:pPr marL="0" indent="0" algn="r">
              <a:buNone/>
            </a:pPr>
            <a:r>
              <a:rPr lang="en-US" sz="7200" i="1" dirty="0"/>
              <a:t>Royal College of Surgeons of England 2023</a:t>
            </a:r>
          </a:p>
        </p:txBody>
      </p:sp>
    </p:spTree>
    <p:extLst>
      <p:ext uri="{BB962C8B-B14F-4D97-AF65-F5344CB8AC3E}">
        <p14:creationId xmlns:p14="http://schemas.microsoft.com/office/powerpoint/2010/main" val="133168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A87F9-1227-C1AD-2BCD-39CCF28CEC82}"/>
              </a:ext>
            </a:extLst>
          </p:cNvPr>
          <p:cNvSpPr>
            <a:spLocks noGrp="1"/>
          </p:cNvSpPr>
          <p:nvPr>
            <p:ph type="title"/>
          </p:nvPr>
        </p:nvSpPr>
        <p:spPr>
          <a:xfrm>
            <a:off x="838200" y="681037"/>
            <a:ext cx="10515600" cy="1325563"/>
          </a:xfrm>
        </p:spPr>
        <p:txBody>
          <a:bodyPr>
            <a:normAutofit fontScale="90000"/>
          </a:bodyPr>
          <a:lstStyle/>
          <a:p>
            <a:r>
              <a:rPr lang="en-US" dirty="0"/>
              <a:t>For consideration: Surgeon metrics which  we can assign for continued competency and efficiency </a:t>
            </a:r>
            <a:br>
              <a:rPr lang="en-US" dirty="0"/>
            </a:br>
            <a:endParaRPr lang="en-US" dirty="0"/>
          </a:p>
        </p:txBody>
      </p:sp>
      <p:sp>
        <p:nvSpPr>
          <p:cNvPr id="3" name="Content Placeholder 2">
            <a:extLst>
              <a:ext uri="{FF2B5EF4-FFF2-40B4-BE49-F238E27FC236}">
                <a16:creationId xmlns:a16="http://schemas.microsoft.com/office/drawing/2014/main" id="{1E3BD3FE-760D-8D4D-5BF6-D06DDED7EC91}"/>
              </a:ext>
            </a:extLst>
          </p:cNvPr>
          <p:cNvSpPr>
            <a:spLocks noGrp="1"/>
          </p:cNvSpPr>
          <p:nvPr>
            <p:ph idx="1"/>
          </p:nvPr>
        </p:nvSpPr>
        <p:spPr/>
        <p:txBody>
          <a:bodyPr>
            <a:normAutofit lnSpcReduction="10000"/>
          </a:bodyPr>
          <a:lstStyle/>
          <a:p>
            <a:r>
              <a:rPr lang="en-GB" sz="2400" dirty="0">
                <a:solidFill>
                  <a:srgbClr val="303030"/>
                </a:solidFill>
                <a:effectLst/>
                <a:latin typeface="ArialMT"/>
              </a:rPr>
              <a:t>Surgeons performing </a:t>
            </a:r>
            <a:r>
              <a:rPr lang="en-GB" sz="2400" u="sng" dirty="0">
                <a:solidFill>
                  <a:srgbClr val="303030"/>
                </a:solidFill>
                <a:effectLst/>
                <a:latin typeface="ArialMT"/>
              </a:rPr>
              <a:t>more than 50 cases in two years </a:t>
            </a:r>
            <a:r>
              <a:rPr lang="en-GB" sz="2400" dirty="0">
                <a:solidFill>
                  <a:srgbClr val="303030"/>
                </a:solidFill>
                <a:effectLst/>
                <a:latin typeface="ArialMT"/>
              </a:rPr>
              <a:t>will be exempt:</a:t>
            </a:r>
          </a:p>
          <a:p>
            <a:endParaRPr lang="en-GB" sz="2400" dirty="0">
              <a:solidFill>
                <a:srgbClr val="303030"/>
              </a:solidFill>
              <a:effectLst/>
              <a:latin typeface="ArialMT"/>
            </a:endParaRPr>
          </a:p>
          <a:p>
            <a:r>
              <a:rPr lang="en-GB" sz="2400" dirty="0">
                <a:solidFill>
                  <a:srgbClr val="303030"/>
                </a:solidFill>
                <a:effectLst/>
                <a:latin typeface="ArialMT"/>
              </a:rPr>
              <a:t>Surgeons with </a:t>
            </a:r>
            <a:r>
              <a:rPr lang="en-GB" sz="2400" dirty="0">
                <a:solidFill>
                  <a:srgbClr val="303030"/>
                </a:solidFill>
                <a:latin typeface="ArialMT"/>
              </a:rPr>
              <a:t>operative </a:t>
            </a:r>
            <a:r>
              <a:rPr lang="en-GB" sz="2400" dirty="0">
                <a:solidFill>
                  <a:srgbClr val="303030"/>
                </a:solidFill>
                <a:effectLst/>
                <a:latin typeface="ArialMT"/>
              </a:rPr>
              <a:t>load </a:t>
            </a:r>
            <a:r>
              <a:rPr lang="en-GB" sz="2400" u="sng" dirty="0">
                <a:solidFill>
                  <a:srgbClr val="303030"/>
                </a:solidFill>
                <a:latin typeface="ArialMT"/>
              </a:rPr>
              <a:t>&gt;</a:t>
            </a:r>
            <a:r>
              <a:rPr lang="en-GB" sz="2400" u="sng" dirty="0">
                <a:solidFill>
                  <a:srgbClr val="303030"/>
                </a:solidFill>
                <a:effectLst/>
                <a:latin typeface="ArialMT"/>
              </a:rPr>
              <a:t>20 per year, </a:t>
            </a:r>
            <a:r>
              <a:rPr lang="en-GB" sz="2400" u="sng" dirty="0">
                <a:solidFill>
                  <a:srgbClr val="303030"/>
                </a:solidFill>
                <a:latin typeface="ArialMT"/>
              </a:rPr>
              <a:t>for 2 years</a:t>
            </a:r>
            <a:r>
              <a:rPr lang="en-GB" sz="2400" dirty="0">
                <a:solidFill>
                  <a:srgbClr val="303030"/>
                </a:solidFill>
                <a:effectLst/>
                <a:latin typeface="ArialMT"/>
              </a:rPr>
              <a:t>:</a:t>
            </a:r>
          </a:p>
          <a:p>
            <a:pPr marL="0" indent="0">
              <a:buNone/>
            </a:pPr>
            <a:r>
              <a:rPr lang="en-GB" sz="2400" dirty="0">
                <a:solidFill>
                  <a:srgbClr val="303030"/>
                </a:solidFill>
                <a:effectLst/>
                <a:latin typeface="ArialMT"/>
              </a:rPr>
              <a:t>Completion of five core simulator skill exercises with a passing score of 90% every two years. </a:t>
            </a:r>
          </a:p>
          <a:p>
            <a:pPr marL="0" indent="0">
              <a:buNone/>
            </a:pPr>
            <a:endParaRPr lang="en-GB" sz="2400" dirty="0"/>
          </a:p>
          <a:p>
            <a:r>
              <a:rPr lang="en-GB" sz="2400" dirty="0">
                <a:solidFill>
                  <a:srgbClr val="303030"/>
                </a:solidFill>
                <a:effectLst/>
                <a:latin typeface="ArialMT"/>
              </a:rPr>
              <a:t>Surgeons with </a:t>
            </a:r>
            <a:r>
              <a:rPr lang="en-GB" sz="2400" dirty="0">
                <a:solidFill>
                  <a:srgbClr val="303030"/>
                </a:solidFill>
                <a:latin typeface="ArialMT"/>
              </a:rPr>
              <a:t>operative </a:t>
            </a:r>
            <a:r>
              <a:rPr lang="en-GB" sz="2400" dirty="0">
                <a:solidFill>
                  <a:srgbClr val="303030"/>
                </a:solidFill>
                <a:effectLst/>
                <a:latin typeface="ArialMT"/>
              </a:rPr>
              <a:t>load </a:t>
            </a:r>
            <a:r>
              <a:rPr lang="en-GB" sz="2400" u="sng" dirty="0">
                <a:solidFill>
                  <a:srgbClr val="303030"/>
                </a:solidFill>
                <a:effectLst/>
                <a:latin typeface="ArialMT"/>
              </a:rPr>
              <a:t>&lt;20 per year, </a:t>
            </a:r>
            <a:r>
              <a:rPr lang="en-GB" sz="2400" u="sng" dirty="0">
                <a:solidFill>
                  <a:srgbClr val="303030"/>
                </a:solidFill>
                <a:latin typeface="ArialMT"/>
              </a:rPr>
              <a:t>for 2 years</a:t>
            </a:r>
            <a:r>
              <a:rPr lang="en-GB" sz="2400" dirty="0">
                <a:solidFill>
                  <a:srgbClr val="303030"/>
                </a:solidFill>
                <a:effectLst/>
                <a:latin typeface="ArialMT"/>
              </a:rPr>
              <a:t>:</a:t>
            </a:r>
          </a:p>
          <a:p>
            <a:pPr marL="0" indent="0">
              <a:buNone/>
            </a:pPr>
            <a:r>
              <a:rPr lang="en-GB" sz="2400" dirty="0">
                <a:solidFill>
                  <a:srgbClr val="303030"/>
                </a:solidFill>
                <a:latin typeface="ArialMT"/>
              </a:rPr>
              <a:t>W</a:t>
            </a:r>
            <a:r>
              <a:rPr lang="en-GB" sz="2400" dirty="0">
                <a:solidFill>
                  <a:srgbClr val="303030"/>
                </a:solidFill>
                <a:effectLst/>
                <a:latin typeface="ArialMT"/>
              </a:rPr>
              <a:t>ill result in case - proctoring for the next two cases. </a:t>
            </a:r>
            <a:endParaRPr lang="en-GB" sz="2400" dirty="0"/>
          </a:p>
          <a:p>
            <a:pPr marL="0" indent="0">
              <a:buNone/>
            </a:pPr>
            <a:endParaRPr lang="en-GB" sz="2400" dirty="0">
              <a:solidFill>
                <a:srgbClr val="303030"/>
              </a:solidFill>
              <a:effectLst/>
              <a:latin typeface="ArialMT"/>
            </a:endParaRPr>
          </a:p>
          <a:p>
            <a:r>
              <a:rPr lang="en-GB" sz="2400" dirty="0">
                <a:solidFill>
                  <a:srgbClr val="303030"/>
                </a:solidFill>
                <a:effectLst/>
                <a:latin typeface="ArialMT"/>
              </a:rPr>
              <a:t>Surgeons who are </a:t>
            </a:r>
            <a:r>
              <a:rPr lang="en-GB" sz="2400" u="sng" dirty="0">
                <a:solidFill>
                  <a:srgbClr val="303030"/>
                </a:solidFill>
                <a:effectLst/>
                <a:latin typeface="ArialMT"/>
              </a:rPr>
              <a:t>inactive for more than 90 days </a:t>
            </a:r>
            <a:r>
              <a:rPr lang="en-GB" sz="2400" dirty="0">
                <a:solidFill>
                  <a:srgbClr val="303030"/>
                </a:solidFill>
                <a:effectLst/>
                <a:latin typeface="ArialMT"/>
              </a:rPr>
              <a:t>must complete core simulator exercises with a passing score above 90%. </a:t>
            </a:r>
          </a:p>
          <a:p>
            <a:endParaRPr lang="en-GB" sz="2400" dirty="0">
              <a:solidFill>
                <a:srgbClr val="303030"/>
              </a:solidFill>
              <a:effectLst/>
              <a:latin typeface="ArialMT"/>
            </a:endParaRPr>
          </a:p>
          <a:p>
            <a:endParaRPr lang="en-US" dirty="0"/>
          </a:p>
        </p:txBody>
      </p:sp>
    </p:spTree>
    <p:extLst>
      <p:ext uri="{BB962C8B-B14F-4D97-AF65-F5344CB8AC3E}">
        <p14:creationId xmlns:p14="http://schemas.microsoft.com/office/powerpoint/2010/main" val="4234747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04B99-6C6E-5697-4B8E-CE17AEB870E8}"/>
              </a:ext>
            </a:extLst>
          </p:cNvPr>
          <p:cNvSpPr>
            <a:spLocks noGrp="1"/>
          </p:cNvSpPr>
          <p:nvPr>
            <p:ph type="title"/>
          </p:nvPr>
        </p:nvSpPr>
        <p:spPr>
          <a:xfrm>
            <a:off x="838199" y="365125"/>
            <a:ext cx="11184467" cy="1325563"/>
          </a:xfrm>
        </p:spPr>
        <p:txBody>
          <a:bodyPr/>
          <a:lstStyle/>
          <a:p>
            <a:r>
              <a:rPr lang="en-US" dirty="0"/>
              <a:t>For consideration: New consultants from robotic training programs/join from other trust:</a:t>
            </a:r>
          </a:p>
        </p:txBody>
      </p:sp>
      <p:pic>
        <p:nvPicPr>
          <p:cNvPr id="1028" name="Picture 4" descr="page12image1800325408">
            <a:extLst>
              <a:ext uri="{FF2B5EF4-FFF2-40B4-BE49-F238E27FC236}">
                <a16:creationId xmlns:a16="http://schemas.microsoft.com/office/drawing/2014/main" id="{313B6E17-01CB-639E-AE53-F23D2AB3F7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571500"/>
            <a:ext cx="5334000" cy="1143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37A11784-0DFC-12C1-6FAD-0FA439980220}"/>
              </a:ext>
            </a:extLst>
          </p:cNvPr>
          <p:cNvSpPr>
            <a:spLocks noGrp="1" noChangeArrowheads="1"/>
          </p:cNvSpPr>
          <p:nvPr>
            <p:ph idx="1"/>
          </p:nvPr>
        </p:nvSpPr>
        <p:spPr bwMode="auto">
          <a:xfrm>
            <a:off x="683937" y="1282783"/>
            <a:ext cx="10610597"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rgbClr val="303030"/>
                </a:solidFill>
                <a:effectLst/>
                <a:latin typeface="ArialMT"/>
                <a:cs typeface="Arial" panose="020B0604020202020204" pitchFamily="34" charset="0"/>
              </a:rPr>
              <a:t>a completed robotics training logbook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400" i="0" u="none" strike="noStrike" cap="none" normalizeH="0" baseline="0" dirty="0">
              <a:ln>
                <a:noFill/>
              </a:ln>
              <a:solidFill>
                <a:srgbClr val="47A8C4"/>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rgbClr val="303030"/>
                </a:solidFill>
                <a:effectLst/>
                <a:latin typeface="ArialMT"/>
                <a:cs typeface="Arial" panose="020B0604020202020204" pitchFamily="34" charset="0"/>
              </a:rPr>
              <a:t>a certificate of completion of robotics training 6 – 12 months</a:t>
            </a:r>
          </a:p>
          <a:p>
            <a:pPr marL="0" marR="0" lvl="0" indent="0" algn="l" defTabSz="914400" rtl="0" eaLnBrk="0" fontAlgn="base" latinLnBrk="0" hangingPunct="0">
              <a:lnSpc>
                <a:spcPct val="100000"/>
              </a:lnSpc>
              <a:spcBef>
                <a:spcPct val="0"/>
              </a:spcBef>
              <a:spcAft>
                <a:spcPct val="0"/>
              </a:spcAft>
              <a:buClrTx/>
              <a:buSzTx/>
              <a:buNone/>
              <a:tabLst/>
            </a:pPr>
            <a:r>
              <a:rPr lang="en-US" altLang="en-US" sz="2400" dirty="0">
                <a:solidFill>
                  <a:srgbClr val="303030"/>
                </a:solidFill>
                <a:latin typeface="ArialMT"/>
                <a:cs typeface="Arial" panose="020B0604020202020204" pitchFamily="34" charset="0"/>
              </a:rPr>
              <a:t>or</a:t>
            </a:r>
            <a:r>
              <a:rPr kumimoji="0" lang="en-US" altLang="en-US" sz="2400" i="0" u="none" strike="noStrike" cap="none" normalizeH="0" baseline="0" dirty="0">
                <a:ln>
                  <a:noFill/>
                </a:ln>
                <a:solidFill>
                  <a:srgbClr val="303030"/>
                </a:solidFill>
                <a:effectLst/>
                <a:latin typeface="ArialMT"/>
                <a:cs typeface="Arial" panose="020B0604020202020204" pitchFamily="34" charset="0"/>
              </a:rPr>
              <a:t> alternatively, a </a:t>
            </a:r>
            <a:r>
              <a:rPr kumimoji="0" lang="en-US" altLang="en-US" sz="2400" i="0" u="none" strike="noStrike" cap="none" normalizeH="0" baseline="0" dirty="0" err="1">
                <a:ln>
                  <a:noFill/>
                </a:ln>
                <a:solidFill>
                  <a:srgbClr val="303030"/>
                </a:solidFill>
                <a:effectLst/>
                <a:latin typeface="ArialMT"/>
                <a:cs typeface="Arial" panose="020B0604020202020204" pitchFamily="34" charset="0"/>
              </a:rPr>
              <a:t>letterof</a:t>
            </a:r>
            <a:r>
              <a:rPr kumimoji="0" lang="en-US" altLang="en-US" sz="2400" i="0" u="none" strike="noStrike" cap="none" normalizeH="0" baseline="0" dirty="0">
                <a:ln>
                  <a:noFill/>
                </a:ln>
                <a:solidFill>
                  <a:srgbClr val="303030"/>
                </a:solidFill>
                <a:effectLst/>
                <a:latin typeface="ArialMT"/>
                <a:cs typeface="Arial" panose="020B0604020202020204" pitchFamily="34" charset="0"/>
              </a:rPr>
              <a:t> support from a robotics training supervisor</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400" i="0" u="none" strike="noStrike" cap="none" normalizeH="0" baseline="0" dirty="0">
              <a:ln>
                <a:noFill/>
              </a:ln>
              <a:solidFill>
                <a:srgbClr val="47A8C4"/>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i="0" u="none" strike="noStrike" cap="none" normalizeH="0" baseline="0" dirty="0">
                <a:ln>
                  <a:noFill/>
                </a:ln>
                <a:solidFill>
                  <a:srgbClr val="303030"/>
                </a:solidFill>
                <a:effectLst/>
                <a:latin typeface="ArialMT"/>
                <a:cs typeface="Arial" panose="020B0604020202020204" pitchFamily="34" charset="0"/>
              </a:rPr>
              <a:t>Established robotics surgeons, newly appointed to a respective hospital trust</a:t>
            </a:r>
            <a:br>
              <a:rPr kumimoji="0" lang="en-US" altLang="en-US" sz="2400" i="0" u="none" strike="noStrike" cap="none" normalizeH="0" baseline="0" dirty="0">
                <a:ln>
                  <a:noFill/>
                </a:ln>
                <a:solidFill>
                  <a:srgbClr val="303030"/>
                </a:solidFill>
                <a:effectLst/>
                <a:latin typeface="ArialMT"/>
                <a:cs typeface="Arial" panose="020B0604020202020204" pitchFamily="34" charset="0"/>
              </a:rPr>
            </a:br>
            <a:r>
              <a:rPr kumimoji="0" lang="en-US" altLang="en-US" sz="2400" i="0" u="none" strike="noStrike" cap="none" normalizeH="0" baseline="0" dirty="0">
                <a:ln>
                  <a:noFill/>
                </a:ln>
                <a:solidFill>
                  <a:srgbClr val="303030"/>
                </a:solidFill>
                <a:effectLst/>
                <a:latin typeface="ArialMT"/>
                <a:cs typeface="Arial" panose="020B0604020202020204" pitchFamily="34" charset="0"/>
              </a:rPr>
              <a:t>and intending to continue offering robotics surgery:</a:t>
            </a:r>
            <a:endParaRPr kumimoji="0" lang="en-US" altLang="en-US" sz="24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rgbClr val="303030"/>
                </a:solidFill>
                <a:effectLst/>
                <a:latin typeface="ArialMT"/>
                <a:cs typeface="Arial" panose="020B0604020202020204" pitchFamily="34" charset="0"/>
              </a:rPr>
              <a:t>a letter of support from the lead clinician at their previous employing trust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i="0" u="none" strike="noStrike" cap="none" normalizeH="0" baseline="0" dirty="0">
                <a:ln>
                  <a:noFill/>
                </a:ln>
                <a:solidFill>
                  <a:srgbClr val="303030"/>
                </a:solidFill>
                <a:effectLst/>
                <a:latin typeface="ArialMT"/>
                <a:cs typeface="Arial" panose="020B0604020202020204" pitchFamily="34" charset="0"/>
              </a:rPr>
              <a:t>confirming their competence to perform robotics surgery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rgbClr val="303030"/>
                </a:solidFill>
                <a:effectLst/>
                <a:latin typeface="ArialMT"/>
                <a:cs typeface="Arial" panose="020B0604020202020204" pitchFamily="34" charset="0"/>
              </a:rPr>
              <a:t> copy of their most recent appraisal </a:t>
            </a:r>
            <a:endParaRPr kumimoji="0" lang="en-US" altLang="en-US" sz="2400" i="0" u="none" strike="noStrike" cap="none" normalizeH="0" baseline="0" dirty="0">
              <a:ln>
                <a:noFill/>
              </a:ln>
              <a:solidFill>
                <a:srgbClr val="47A8C4"/>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rgbClr val="303030"/>
                </a:solidFill>
                <a:effectLst/>
                <a:latin typeface="ArialMT"/>
                <a:cs typeface="Arial" panose="020B0604020202020204" pitchFamily="34" charset="0"/>
              </a:rPr>
              <a:t>a completed surgical logbook demonstrating surgical outcomes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i="0" u="none" strike="noStrike" cap="none" normalizeH="0" baseline="0" dirty="0">
                <a:ln>
                  <a:noFill/>
                </a:ln>
                <a:solidFill>
                  <a:srgbClr val="303030"/>
                </a:solidFill>
                <a:effectLst/>
                <a:latin typeface="ArialMT"/>
                <a:cs typeface="Arial" panose="020B0604020202020204" pitchFamily="34" charset="0"/>
              </a:rPr>
              <a:t>from the last 12 months of robotics surgical procedures </a:t>
            </a:r>
            <a:endParaRPr kumimoji="0" lang="en-US" altLang="en-US" sz="2400" i="0" u="none" strike="noStrike" cap="none" normalizeH="0" baseline="0" dirty="0">
              <a:ln>
                <a:noFill/>
              </a:ln>
              <a:solidFill>
                <a:srgbClr val="47A8C4"/>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rgbClr val="303030"/>
                </a:solidFill>
                <a:effectLst/>
                <a:latin typeface="ArialMT"/>
                <a:cs typeface="Arial" panose="020B0604020202020204" pitchFamily="34" charset="0"/>
              </a:rPr>
              <a:t>accreditation requirements for robotics surgical practice as outlined below. </a:t>
            </a:r>
            <a:endParaRPr kumimoji="0" lang="en-US" altLang="en-US" sz="24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5952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22624-0581-5D58-94CF-F0FFB3DFE669}"/>
              </a:ext>
            </a:extLst>
          </p:cNvPr>
          <p:cNvSpPr>
            <a:spLocks noGrp="1"/>
          </p:cNvSpPr>
          <p:nvPr>
            <p:ph type="title"/>
          </p:nvPr>
        </p:nvSpPr>
        <p:spPr/>
        <p:txBody>
          <a:bodyPr/>
          <a:lstStyle/>
          <a:p>
            <a:r>
              <a:rPr lang="en-US" dirty="0"/>
              <a:t>For consideration: Robotic Company Metrics</a:t>
            </a:r>
          </a:p>
        </p:txBody>
      </p:sp>
      <p:sp>
        <p:nvSpPr>
          <p:cNvPr id="3" name="Content Placeholder 2">
            <a:extLst>
              <a:ext uri="{FF2B5EF4-FFF2-40B4-BE49-F238E27FC236}">
                <a16:creationId xmlns:a16="http://schemas.microsoft.com/office/drawing/2014/main" id="{F869FCB6-9978-E97A-9F0F-34E347893EA5}"/>
              </a:ext>
            </a:extLst>
          </p:cNvPr>
          <p:cNvSpPr>
            <a:spLocks noGrp="1"/>
          </p:cNvSpPr>
          <p:nvPr>
            <p:ph idx="1"/>
          </p:nvPr>
        </p:nvSpPr>
        <p:spPr>
          <a:xfrm>
            <a:off x="838199" y="1456266"/>
            <a:ext cx="10659533" cy="4893733"/>
          </a:xfrm>
        </p:spPr>
        <p:txBody>
          <a:bodyPr>
            <a:normAutofit fontScale="92500"/>
          </a:bodyPr>
          <a:lstStyle/>
          <a:p>
            <a:pPr fontAlgn="auto">
              <a:buFont typeface="Arial" panose="020B0604020202020204" pitchFamily="34" charset="0"/>
              <a:buChar char="•"/>
            </a:pPr>
            <a:r>
              <a:rPr lang="en-GB" sz="2400" dirty="0">
                <a:solidFill>
                  <a:srgbClr val="303030"/>
                </a:solidFill>
                <a:latin typeface="ArialMT"/>
              </a:rPr>
              <a:t>the</a:t>
            </a:r>
            <a:r>
              <a:rPr lang="en-GB" sz="2400" dirty="0">
                <a:solidFill>
                  <a:srgbClr val="303030"/>
                </a:solidFill>
                <a:effectLst/>
                <a:latin typeface="ArialMT"/>
              </a:rPr>
              <a:t> system is provided with 24/7 technical support </a:t>
            </a:r>
            <a:endParaRPr lang="en-GB" sz="2400" dirty="0">
              <a:solidFill>
                <a:srgbClr val="47A8C4"/>
              </a:solidFill>
              <a:effectLst/>
              <a:latin typeface="Arial" panose="020B0604020202020204" pitchFamily="34" charset="0"/>
            </a:endParaRPr>
          </a:p>
          <a:p>
            <a:pPr fontAlgn="auto">
              <a:buFont typeface="Arial" panose="020B0604020202020204" pitchFamily="34" charset="0"/>
              <a:buChar char="•"/>
            </a:pPr>
            <a:r>
              <a:rPr lang="en-GB" sz="2400" dirty="0">
                <a:solidFill>
                  <a:srgbClr val="303030"/>
                </a:solidFill>
                <a:effectLst/>
                <a:latin typeface="ArialMT"/>
              </a:rPr>
              <a:t>it will develop well-defined training pathways for surgeons and theatre staff, which are compliant with good clinical practice and recommended that it is accredited by RCS England. This will include online training modules, simulation and technical training on the robotic system</a:t>
            </a:r>
            <a:endParaRPr lang="en-GB" sz="2400" dirty="0">
              <a:solidFill>
                <a:srgbClr val="47A8C4"/>
              </a:solidFill>
              <a:effectLst/>
              <a:latin typeface="Arial" panose="020B0604020202020204" pitchFamily="34" charset="0"/>
            </a:endParaRPr>
          </a:p>
          <a:p>
            <a:pPr fontAlgn="auto">
              <a:buFont typeface="Arial" panose="020B0604020202020204" pitchFamily="34" charset="0"/>
              <a:buChar char="•"/>
            </a:pPr>
            <a:r>
              <a:rPr lang="en-GB" sz="2400" dirty="0">
                <a:solidFill>
                  <a:srgbClr val="303030"/>
                </a:solidFill>
                <a:effectLst/>
                <a:latin typeface="ArialMT"/>
              </a:rPr>
              <a:t>it will organise for the surgical team to visit the proctor hospital</a:t>
            </a:r>
            <a:endParaRPr lang="en-GB" sz="2400" dirty="0">
              <a:solidFill>
                <a:srgbClr val="47A8C4"/>
              </a:solidFill>
              <a:effectLst/>
              <a:latin typeface="Arial" panose="020B0604020202020204" pitchFamily="34" charset="0"/>
            </a:endParaRPr>
          </a:p>
          <a:p>
            <a:pPr fontAlgn="auto">
              <a:buFont typeface="Arial" panose="020B0604020202020204" pitchFamily="34" charset="0"/>
              <a:buChar char="•"/>
            </a:pPr>
            <a:r>
              <a:rPr lang="en-GB" sz="2400" dirty="0">
                <a:solidFill>
                  <a:srgbClr val="303030"/>
                </a:solidFill>
                <a:effectLst/>
                <a:latin typeface="ArialMT"/>
              </a:rPr>
              <a:t>it will arrange for the proctor to come over to train the surgeon and the surgical team until the surgeon is deemed fit for an independent practice by the RSGG </a:t>
            </a:r>
            <a:endParaRPr lang="en-GB" sz="2400" dirty="0">
              <a:solidFill>
                <a:srgbClr val="47A8C4"/>
              </a:solidFill>
              <a:effectLst/>
              <a:latin typeface="Arial" panose="020B0604020202020204" pitchFamily="34" charset="0"/>
            </a:endParaRPr>
          </a:p>
          <a:p>
            <a:pPr fontAlgn="auto">
              <a:buFont typeface="Arial" panose="020B0604020202020204" pitchFamily="34" charset="0"/>
              <a:buChar char="•"/>
            </a:pPr>
            <a:r>
              <a:rPr lang="en-GB" sz="2400" dirty="0">
                <a:solidFill>
                  <a:srgbClr val="303030"/>
                </a:solidFill>
                <a:effectLst/>
                <a:latin typeface="ArialMT"/>
              </a:rPr>
              <a:t>it is responsible for keeping a register </a:t>
            </a:r>
            <a:endParaRPr lang="en-GB" sz="2400" dirty="0">
              <a:solidFill>
                <a:srgbClr val="47A8C4"/>
              </a:solidFill>
              <a:effectLst/>
              <a:latin typeface="Arial" panose="020B0604020202020204" pitchFamily="34" charset="0"/>
            </a:endParaRPr>
          </a:p>
          <a:p>
            <a:r>
              <a:rPr lang="en-GB" sz="2400" dirty="0">
                <a:solidFill>
                  <a:srgbClr val="303030"/>
                </a:solidFill>
                <a:effectLst/>
                <a:latin typeface="ArialMT"/>
              </a:rPr>
              <a:t>of RAS proctors (UK and European) with a clear delineation of each proctor’s device- or platform-specific area of expertise; </a:t>
            </a:r>
            <a:endParaRPr lang="en-GB" sz="2400" dirty="0"/>
          </a:p>
          <a:p>
            <a:r>
              <a:rPr lang="en-GB" sz="2400" dirty="0">
                <a:solidFill>
                  <a:srgbClr val="303030"/>
                </a:solidFill>
                <a:effectLst/>
                <a:latin typeface="ArialMT"/>
              </a:rPr>
              <a:t>it will also keep a register of hand- dominance, to match a left-handed surgeon with a left-handed proctor where this is feasible</a:t>
            </a:r>
            <a:endParaRPr lang="en-GB" sz="2400" dirty="0"/>
          </a:p>
          <a:p>
            <a:endParaRPr lang="en-US" dirty="0"/>
          </a:p>
        </p:txBody>
      </p:sp>
    </p:spTree>
    <p:extLst>
      <p:ext uri="{BB962C8B-B14F-4D97-AF65-F5344CB8AC3E}">
        <p14:creationId xmlns:p14="http://schemas.microsoft.com/office/powerpoint/2010/main" val="1531639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18706-7F48-2C9D-E5E7-419B6B749BA1}"/>
              </a:ext>
            </a:extLst>
          </p:cNvPr>
          <p:cNvSpPr>
            <a:spLocks noGrp="1"/>
          </p:cNvSpPr>
          <p:nvPr>
            <p:ph type="title"/>
          </p:nvPr>
        </p:nvSpPr>
        <p:spPr/>
        <p:txBody>
          <a:bodyPr/>
          <a:lstStyle/>
          <a:p>
            <a:r>
              <a:rPr lang="en-US" dirty="0"/>
              <a:t>SWAG – NBT patient cared</a:t>
            </a:r>
          </a:p>
        </p:txBody>
      </p:sp>
      <p:graphicFrame>
        <p:nvGraphicFramePr>
          <p:cNvPr id="4" name="Content Placeholder 3" descr="Chart type: Line. Patients increases over time.&#10;&#10;Description automatically generated">
            <a:extLst>
              <a:ext uri="{FF2B5EF4-FFF2-40B4-BE49-F238E27FC236}">
                <a16:creationId xmlns:a16="http://schemas.microsoft.com/office/drawing/2014/main" id="{609846D9-08F4-5610-49B8-47F0CE311E2C}"/>
              </a:ext>
            </a:extLst>
          </p:cNvPr>
          <p:cNvGraphicFramePr>
            <a:graphicFrameLocks noGrp="1"/>
          </p:cNvGraphicFramePr>
          <p:nvPr>
            <p:ph idx="1"/>
            <p:extLst>
              <p:ext uri="{D42A27DB-BD31-4B8C-83A1-F6EECF244321}">
                <p14:modId xmlns:p14="http://schemas.microsoft.com/office/powerpoint/2010/main" val="2496420351"/>
              </p:ext>
            </p:extLst>
          </p:nvPr>
        </p:nvGraphicFramePr>
        <p:xfrm>
          <a:off x="838200" y="1447800"/>
          <a:ext cx="10515600" cy="47291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9122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85</TotalTime>
  <Words>530</Words>
  <Application>Microsoft Office PowerPoint</Application>
  <PresentationFormat>Widescreen</PresentationFormat>
  <Paragraphs>56</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ArialMT</vt:lpstr>
      <vt:lpstr>Office Theme</vt:lpstr>
      <vt:lpstr>ROBOTIC SURGERY</vt:lpstr>
      <vt:lpstr>MINIMUM REQUIREMENTS – consideration within SWAG CAG Colorectal:</vt:lpstr>
      <vt:lpstr>For consideration: Surgeon metrics which  we can assign for continued competency and efficiency  </vt:lpstr>
      <vt:lpstr>For consideration: New consultants from robotic training programs/join from other trust:</vt:lpstr>
      <vt:lpstr>For consideration: Robotic Company Metrics</vt:lpstr>
      <vt:lpstr>SWAG – NBT patient cared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 lyons</dc:creator>
  <cp:lastModifiedBy>Helen Dunderdale</cp:lastModifiedBy>
  <cp:revision>2</cp:revision>
  <dcterms:created xsi:type="dcterms:W3CDTF">2025-02-06T09:02:22Z</dcterms:created>
  <dcterms:modified xsi:type="dcterms:W3CDTF">2025-02-06T10:50:26Z</dcterms:modified>
</cp:coreProperties>
</file>