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Lato" panose="020F0502020204030203"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F8CD8D-953D-4176-9F3A-25A03CC28493}">
  <a:tblStyle styleId="{5DF8CD8D-953D-4176-9F3A-25A03CC28493}"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545EB-4C7E-4646-879C-31FE8D6210C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2fd7ef6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322fd7ef6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28444c9394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28444c9394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328444c9394_0_2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28444c9394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28444c9394_0_2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328444c9394_0_2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4cd178512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a4cd178512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4cd178512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288" name="Google Shape;288;g2a4cd178512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4cd178512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a4cd178512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cd17851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4cd178512_0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4cd178512_0_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4cd178512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a4cd178512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4cd178512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4cd178512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4cd178512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a4cd17851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38.png"/><Relationship Id="rId4" Type="http://schemas.openxmlformats.org/officeDocument/2006/relationships/hyperlink" Target="https://bepartofresearch.nihr.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28/01/2025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Head &amp; Neck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p:nvPr/>
        </p:nvSpPr>
        <p:spPr>
          <a:xfrm>
            <a:off x="1206300" y="1761125"/>
            <a:ext cx="9779400" cy="1514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4800">
                <a:solidFill>
                  <a:schemeClr val="dk1"/>
                </a:solidFill>
              </a:rPr>
              <a:t>Sarcoma Cancer Research Portfolio</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0"/>
        <p:cNvGrpSpPr/>
        <p:nvPr/>
      </p:nvGrpSpPr>
      <p:grpSpPr>
        <a:xfrm>
          <a:off x="0" y="0"/>
          <a:ext cx="0" cy="0"/>
          <a:chOff x="0" y="0"/>
          <a:chExt cx="0" cy="0"/>
        </a:xfrm>
      </p:grpSpPr>
      <p:sp>
        <p:nvSpPr>
          <p:cNvPr id="391" name="Google Shape;391;p4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92" name="Google Shape;392;p48"/>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Sarcoma Cancer Research Recruitment</a:t>
            </a:r>
            <a:endParaRPr sz="3500">
              <a:latin typeface="Lato"/>
              <a:ea typeface="Lato"/>
              <a:cs typeface="Lato"/>
              <a:sym typeface="Lato"/>
            </a:endParaRPr>
          </a:p>
        </p:txBody>
      </p:sp>
      <p:sp>
        <p:nvSpPr>
          <p:cNvPr id="393" name="Google Shape;393;p48"/>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Jan 25</a:t>
            </a:r>
            <a:endParaRPr sz="1800">
              <a:latin typeface="Lato"/>
              <a:ea typeface="Lato"/>
              <a:cs typeface="Lato"/>
              <a:sym typeface="Lato"/>
            </a:endParaRPr>
          </a:p>
        </p:txBody>
      </p:sp>
      <p:sp>
        <p:nvSpPr>
          <p:cNvPr id="394" name="Google Shape;394;p48"/>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23 - Mar 24</a:t>
            </a:r>
            <a:endParaRPr sz="1800">
              <a:latin typeface="Lato"/>
              <a:ea typeface="Lato"/>
              <a:cs typeface="Lato"/>
              <a:sym typeface="Lato"/>
            </a:endParaRPr>
          </a:p>
        </p:txBody>
      </p:sp>
      <p:pic>
        <p:nvPicPr>
          <p:cNvPr id="395" name="Google Shape;395;p48"/>
          <p:cNvPicPr preferRelativeResize="0"/>
          <p:nvPr/>
        </p:nvPicPr>
        <p:blipFill>
          <a:blip r:embed="rId3">
            <a:alphaModFix/>
          </a:blip>
          <a:stretch>
            <a:fillRect/>
          </a:stretch>
        </p:blipFill>
        <p:spPr>
          <a:xfrm>
            <a:off x="1530850" y="3429000"/>
            <a:ext cx="9314531" cy="2606613"/>
          </a:xfrm>
          <a:prstGeom prst="rect">
            <a:avLst/>
          </a:prstGeom>
          <a:noFill/>
          <a:ln>
            <a:noFill/>
          </a:ln>
        </p:spPr>
      </p:pic>
      <p:pic>
        <p:nvPicPr>
          <p:cNvPr id="396" name="Google Shape;396;p48"/>
          <p:cNvPicPr preferRelativeResize="0"/>
          <p:nvPr/>
        </p:nvPicPr>
        <p:blipFill>
          <a:blip r:embed="rId4">
            <a:alphaModFix/>
          </a:blip>
          <a:stretch>
            <a:fillRect/>
          </a:stretch>
        </p:blipFill>
        <p:spPr>
          <a:xfrm>
            <a:off x="1530850" y="780800"/>
            <a:ext cx="9250118" cy="255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aphicFrame>
        <p:nvGraphicFramePr>
          <p:cNvPr id="402" name="Google Shape;402;p49"/>
          <p:cNvGraphicFramePr/>
          <p:nvPr/>
        </p:nvGraphicFramePr>
        <p:xfrm>
          <a:off x="466275" y="696750"/>
          <a:ext cx="3000000" cy="3000000"/>
        </p:xfrm>
        <a:graphic>
          <a:graphicData uri="http://schemas.openxmlformats.org/drawingml/2006/table">
            <a:tbl>
              <a:tblPr>
                <a:noFill/>
                <a:tableStyleId>{186545EB-4C7E-4646-879C-31FE8D6210CF}</a:tableStyleId>
              </a:tblPr>
              <a:tblGrid>
                <a:gridCol w="4788900">
                  <a:extLst>
                    <a:ext uri="{9D8B030D-6E8A-4147-A177-3AD203B41FA5}">
                      <a16:colId xmlns:a16="http://schemas.microsoft.com/office/drawing/2014/main" val="20000"/>
                    </a:ext>
                  </a:extLst>
                </a:gridCol>
                <a:gridCol w="1752550">
                  <a:extLst>
                    <a:ext uri="{9D8B030D-6E8A-4147-A177-3AD203B41FA5}">
                      <a16:colId xmlns:a16="http://schemas.microsoft.com/office/drawing/2014/main" val="20001"/>
                    </a:ext>
                  </a:extLst>
                </a:gridCol>
                <a:gridCol w="2331700">
                  <a:extLst>
                    <a:ext uri="{9D8B030D-6E8A-4147-A177-3AD203B41FA5}">
                      <a16:colId xmlns:a16="http://schemas.microsoft.com/office/drawing/2014/main" val="20002"/>
                    </a:ext>
                  </a:extLst>
                </a:gridCol>
                <a:gridCol w="2300750">
                  <a:extLst>
                    <a:ext uri="{9D8B030D-6E8A-4147-A177-3AD203B41FA5}">
                      <a16:colId xmlns:a16="http://schemas.microsoft.com/office/drawing/2014/main" val="20003"/>
                    </a:ext>
                  </a:extLst>
                </a:gridCol>
              </a:tblGrid>
              <a:tr h="0">
                <a:tc>
                  <a:txBody>
                    <a:bodyPr/>
                    <a:lstStyle/>
                    <a:p>
                      <a:pPr marL="0" lvl="0" indent="0" algn="l" rtl="0">
                        <a:lnSpc>
                          <a:spcPct val="80000"/>
                        </a:lnSpc>
                        <a:spcBef>
                          <a:spcPts val="0"/>
                        </a:spcBef>
                        <a:spcAft>
                          <a:spcPts val="0"/>
                        </a:spcAft>
                        <a:buNone/>
                      </a:pPr>
                      <a:r>
                        <a:rPr lang="en-GB" sz="1800" b="1">
                          <a:solidFill>
                            <a:schemeClr val="lt1"/>
                          </a:solidFill>
                        </a:rPr>
                        <a:t>Site/Studies</a:t>
                      </a:r>
                      <a:endParaRPr sz="1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173E71"/>
                    </a:solidFill>
                  </a:tcPr>
                </a:tc>
                <a:tc>
                  <a:txBody>
                    <a:bodyPr/>
                    <a:lstStyle/>
                    <a:p>
                      <a:pPr marL="0" lvl="0" indent="0" algn="l" rtl="0">
                        <a:lnSpc>
                          <a:spcPct val="80000"/>
                        </a:lnSpc>
                        <a:spcBef>
                          <a:spcPts val="0"/>
                        </a:spcBef>
                        <a:spcAft>
                          <a:spcPts val="0"/>
                        </a:spcAft>
                        <a:buNone/>
                      </a:pPr>
                      <a:r>
                        <a:rPr lang="en-GB" sz="1800" b="1">
                          <a:solidFill>
                            <a:schemeClr val="lt1"/>
                          </a:solidFill>
                        </a:rPr>
                        <a:t>Study status</a:t>
                      </a:r>
                      <a:endParaRPr sz="1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173E71"/>
                    </a:solidFill>
                  </a:tcPr>
                </a:tc>
                <a:tc>
                  <a:txBody>
                    <a:bodyPr/>
                    <a:lstStyle/>
                    <a:p>
                      <a:pPr marL="0" lvl="0" indent="0" algn="l" rtl="0">
                        <a:lnSpc>
                          <a:spcPct val="80000"/>
                        </a:lnSpc>
                        <a:spcBef>
                          <a:spcPts val="0"/>
                        </a:spcBef>
                        <a:spcAft>
                          <a:spcPts val="0"/>
                        </a:spcAft>
                        <a:buNone/>
                      </a:pPr>
                      <a:r>
                        <a:rPr lang="en-GB" sz="1800" b="1">
                          <a:solidFill>
                            <a:schemeClr val="lt1"/>
                          </a:solidFill>
                        </a:rPr>
                        <a:t>Recruitment in year</a:t>
                      </a:r>
                      <a:endParaRPr sz="1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173E71"/>
                    </a:solidFill>
                  </a:tcPr>
                </a:tc>
                <a:tc>
                  <a:txBody>
                    <a:bodyPr/>
                    <a:lstStyle/>
                    <a:p>
                      <a:pPr marL="0" lvl="0" indent="0" algn="l" rtl="0">
                        <a:lnSpc>
                          <a:spcPct val="80000"/>
                        </a:lnSpc>
                        <a:spcBef>
                          <a:spcPts val="0"/>
                        </a:spcBef>
                        <a:spcAft>
                          <a:spcPts val="0"/>
                        </a:spcAft>
                        <a:buNone/>
                      </a:pPr>
                      <a:r>
                        <a:rPr lang="en-GB" sz="1800" b="1">
                          <a:solidFill>
                            <a:schemeClr val="lt1"/>
                          </a:solidFill>
                        </a:rPr>
                        <a:t>Total Recruitment</a:t>
                      </a:r>
                      <a:endParaRPr sz="1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0">
                <a:tc>
                  <a:txBody>
                    <a:bodyPr/>
                    <a:lstStyle/>
                    <a:p>
                      <a:pPr marL="0" lvl="0" indent="0" algn="l" rtl="0">
                        <a:lnSpc>
                          <a:spcPct val="80000"/>
                        </a:lnSpc>
                        <a:spcBef>
                          <a:spcPts val="0"/>
                        </a:spcBef>
                        <a:spcAft>
                          <a:spcPts val="0"/>
                        </a:spcAft>
                        <a:buNone/>
                      </a:pPr>
                      <a:r>
                        <a:rPr lang="en-GB" sz="1600" b="1"/>
                        <a:t>Bristol Haematology &amp; Oncology Centre</a:t>
                      </a:r>
                      <a:endParaRPr sz="1600" b="1"/>
                    </a:p>
                  </a:txBody>
                  <a:tcPr marL="91425" marR="91425" marT="91425" marB="900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r" rtl="0">
                        <a:lnSpc>
                          <a:spcPct val="50000"/>
                        </a:lnSpc>
                        <a:spcBef>
                          <a:spcPts val="0"/>
                        </a:spcBef>
                        <a:spcAft>
                          <a:spcPts val="0"/>
                        </a:spcAft>
                        <a:buNone/>
                      </a:pP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r" rtl="0">
                        <a:lnSpc>
                          <a:spcPct val="50000"/>
                        </a:lnSpc>
                        <a:spcBef>
                          <a:spcPts val="0"/>
                        </a:spcBef>
                        <a:spcAft>
                          <a:spcPts val="0"/>
                        </a:spcAft>
                        <a:buNone/>
                      </a:pP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r" rtl="0">
                        <a:lnSpc>
                          <a:spcPct val="50000"/>
                        </a:lnSpc>
                        <a:spcBef>
                          <a:spcPts val="0"/>
                        </a:spcBef>
                        <a:spcAft>
                          <a:spcPts val="0"/>
                        </a:spcAft>
                        <a:buNone/>
                      </a:pP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extLst>
                  <a:ext uri="{0D108BD9-81ED-4DB2-BD59-A6C34878D82A}">
                    <a16:rowId xmlns:a16="http://schemas.microsoft.com/office/drawing/2014/main" val="10001"/>
                  </a:ext>
                </a:extLst>
              </a:tr>
              <a:tr h="233100">
                <a:tc>
                  <a:txBody>
                    <a:bodyPr/>
                    <a:lstStyle/>
                    <a:p>
                      <a:pPr marL="0" lvl="0" indent="0" algn="l" rtl="0">
                        <a:lnSpc>
                          <a:spcPct val="80000"/>
                        </a:lnSpc>
                        <a:spcBef>
                          <a:spcPts val="0"/>
                        </a:spcBef>
                        <a:spcAft>
                          <a:spcPts val="0"/>
                        </a:spcAft>
                        <a:buNone/>
                      </a:pPr>
                      <a:r>
                        <a:rPr lang="en-GB" sz="1600"/>
                        <a:t>FaR-RMS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00">
                <a:tc>
                  <a:txBody>
                    <a:bodyPr/>
                    <a:lstStyle/>
                    <a:p>
                      <a:pPr marL="0" lvl="0" indent="0" algn="l" rtl="0">
                        <a:lnSpc>
                          <a:spcPct val="80000"/>
                        </a:lnSpc>
                        <a:spcBef>
                          <a:spcPts val="0"/>
                        </a:spcBef>
                        <a:spcAft>
                          <a:spcPts val="0"/>
                        </a:spcAft>
                        <a:buNone/>
                      </a:pPr>
                      <a:r>
                        <a:rPr lang="en-GB" sz="1600"/>
                        <a:t>ICONIC</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Closed</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7</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00">
                <a:tc>
                  <a:txBody>
                    <a:bodyPr/>
                    <a:lstStyle/>
                    <a:p>
                      <a:pPr marL="0" lvl="0" indent="0" algn="l" rtl="0">
                        <a:lnSpc>
                          <a:spcPct val="80000"/>
                        </a:lnSpc>
                        <a:spcBef>
                          <a:spcPts val="0"/>
                        </a:spcBef>
                        <a:spcAft>
                          <a:spcPts val="0"/>
                        </a:spcAft>
                        <a:buNone/>
                      </a:pPr>
                      <a:r>
                        <a:rPr lang="en-GB" sz="1600"/>
                        <a:t>Paediatric (2-21Years) EWS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Suspended</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00">
                <a:tc>
                  <a:txBody>
                    <a:bodyPr/>
                    <a:lstStyle/>
                    <a:p>
                      <a:pPr marL="0" lvl="0" indent="0" algn="l" rtl="0">
                        <a:lnSpc>
                          <a:spcPct val="80000"/>
                        </a:lnSpc>
                        <a:spcBef>
                          <a:spcPts val="0"/>
                        </a:spcBef>
                        <a:spcAft>
                          <a:spcPts val="0"/>
                        </a:spcAft>
                        <a:buNone/>
                      </a:pPr>
                      <a:r>
                        <a:rPr lang="en-GB" sz="1600"/>
                        <a:t>rEECur</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2</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00">
                <a:tc>
                  <a:txBody>
                    <a:bodyPr/>
                    <a:lstStyle/>
                    <a:p>
                      <a:pPr marL="0" lvl="0" indent="0" algn="l" rtl="0">
                        <a:lnSpc>
                          <a:spcPct val="80000"/>
                        </a:lnSpc>
                        <a:spcBef>
                          <a:spcPts val="0"/>
                        </a:spcBef>
                        <a:spcAft>
                          <a:spcPts val="0"/>
                        </a:spcAft>
                        <a:buNone/>
                      </a:pPr>
                      <a:r>
                        <a:rPr lang="en-GB" sz="1700" b="1"/>
                        <a:t>Cheltenham General Hospital</a:t>
                      </a:r>
                      <a:endParaRPr sz="17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extLst>
                  <a:ext uri="{0D108BD9-81ED-4DB2-BD59-A6C34878D82A}">
                    <a16:rowId xmlns:a16="http://schemas.microsoft.com/office/drawing/2014/main" val="10006"/>
                  </a:ext>
                </a:extLst>
              </a:tr>
              <a:tr h="392400">
                <a:tc>
                  <a:txBody>
                    <a:bodyPr/>
                    <a:lstStyle/>
                    <a:p>
                      <a:pPr marL="0" lvl="0" indent="0" algn="l" rtl="0">
                        <a:lnSpc>
                          <a:spcPct val="80000"/>
                        </a:lnSpc>
                        <a:spcBef>
                          <a:spcPts val="0"/>
                        </a:spcBef>
                        <a:spcAft>
                          <a:spcPts val="0"/>
                        </a:spcAft>
                        <a:buNone/>
                      </a:pPr>
                      <a:r>
                        <a:rPr lang="en-GB" sz="1600"/>
                        <a:t>TROPION-10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lnSpc>
                          <a:spcPct val="80000"/>
                        </a:lnSpc>
                        <a:spcBef>
                          <a:spcPts val="0"/>
                        </a:spcBef>
                        <a:spcAft>
                          <a:spcPts val="0"/>
                        </a:spcAft>
                        <a:buNone/>
                      </a:pPr>
                      <a:r>
                        <a:rPr lang="en-GB" sz="1700" b="1"/>
                        <a:t>Bristol Royal Hospital for Children</a:t>
                      </a:r>
                      <a:endParaRPr sz="17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tc>
                  <a:txBody>
                    <a:bodyPr/>
                    <a:lstStyle/>
                    <a:p>
                      <a:pPr marL="0" lvl="0" indent="0" algn="l" rtl="0">
                        <a:lnSpc>
                          <a:spcPct val="50000"/>
                        </a:lnSpc>
                        <a:spcBef>
                          <a:spcPts val="0"/>
                        </a:spcBef>
                        <a:spcAft>
                          <a:spcPts val="0"/>
                        </a:spcAft>
                        <a:buNone/>
                      </a:pPr>
                      <a:endParaRPr sz="15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5B3D7"/>
                      </a:solidFill>
                      <a:prstDash val="solid"/>
                      <a:round/>
                      <a:headEnd type="none" w="sm" len="sm"/>
                      <a:tailEnd type="none" w="sm" len="sm"/>
                    </a:lnB>
                    <a:solidFill>
                      <a:srgbClr val="95B3D7"/>
                    </a:solidFill>
                  </a:tcPr>
                </a:tc>
                <a:extLst>
                  <a:ext uri="{0D108BD9-81ED-4DB2-BD59-A6C34878D82A}">
                    <a16:rowId xmlns:a16="http://schemas.microsoft.com/office/drawing/2014/main" val="10008"/>
                  </a:ext>
                </a:extLst>
              </a:tr>
              <a:tr h="0">
                <a:tc>
                  <a:txBody>
                    <a:bodyPr/>
                    <a:lstStyle/>
                    <a:p>
                      <a:pPr marL="0" lvl="0" indent="0" algn="l" rtl="0">
                        <a:lnSpc>
                          <a:spcPct val="80000"/>
                        </a:lnSpc>
                        <a:spcBef>
                          <a:spcPts val="0"/>
                        </a:spcBef>
                        <a:spcAft>
                          <a:spcPts val="0"/>
                        </a:spcAft>
                        <a:buNone/>
                      </a:pPr>
                      <a:r>
                        <a:rPr lang="en-GB" sz="1600"/>
                        <a:t>FaR-RMS</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solidFill>
                            <a:schemeClr val="dk1"/>
                          </a:solidFill>
                        </a:rPr>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14</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lnSpc>
                          <a:spcPct val="80000"/>
                        </a:lnSpc>
                        <a:spcBef>
                          <a:spcPts val="0"/>
                        </a:spcBef>
                        <a:spcAft>
                          <a:spcPts val="0"/>
                        </a:spcAft>
                        <a:buNone/>
                      </a:pPr>
                      <a:r>
                        <a:rPr lang="en-GB" sz="1600"/>
                        <a:t>ICONIC</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solidFill>
                            <a:schemeClr val="dk1"/>
                          </a:solidFill>
                        </a:rPr>
                        <a:t>Closed</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lnSpc>
                          <a:spcPct val="80000"/>
                        </a:lnSpc>
                        <a:spcBef>
                          <a:spcPts val="0"/>
                        </a:spcBef>
                        <a:spcAft>
                          <a:spcPts val="0"/>
                        </a:spcAft>
                        <a:buNone/>
                      </a:pPr>
                      <a:r>
                        <a:rPr lang="en-GB" sz="1600"/>
                        <a:t>rEECur</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1</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l" rtl="0">
                        <a:lnSpc>
                          <a:spcPct val="80000"/>
                        </a:lnSpc>
                        <a:spcBef>
                          <a:spcPts val="0"/>
                        </a:spcBef>
                        <a:spcAft>
                          <a:spcPts val="0"/>
                        </a:spcAft>
                        <a:buNone/>
                      </a:pPr>
                      <a:r>
                        <a:rPr lang="en-GB" sz="1600"/>
                        <a:t>SPECTA (EORTC 1553)</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50000"/>
                        </a:lnSpc>
                        <a:spcBef>
                          <a:spcPts val="0"/>
                        </a:spcBef>
                        <a:spcAft>
                          <a:spcPts val="0"/>
                        </a:spcAft>
                        <a:buNone/>
                      </a:pPr>
                      <a:r>
                        <a:rPr lang="en-GB" sz="1600"/>
                        <a:t>Open</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50000"/>
                        </a:lnSpc>
                        <a:spcBef>
                          <a:spcPts val="0"/>
                        </a:spcBef>
                        <a:spcAft>
                          <a:spcPts val="0"/>
                        </a:spcAft>
                        <a:buNone/>
                      </a:pPr>
                      <a:r>
                        <a:rPr lang="en-GB" sz="1600"/>
                        <a:t>0</a:t>
                      </a: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403" name="Google Shape;403;p49"/>
          <p:cNvSpPr txBox="1">
            <a:spLocks noGrp="1"/>
          </p:cNvSpPr>
          <p:nvPr>
            <p:ph type="title" idx="4294967295"/>
          </p:nvPr>
        </p:nvSpPr>
        <p:spPr>
          <a:xfrm>
            <a:off x="838200" y="99651"/>
            <a:ext cx="10515600" cy="554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Site Level Recruitment</a:t>
            </a:r>
            <a:endParaRPr>
              <a:latin typeface="Lato"/>
              <a:ea typeface="Lato"/>
              <a:cs typeface="Lato"/>
              <a:sym typeface="Lato"/>
            </a:endParaRPr>
          </a:p>
        </p:txBody>
      </p:sp>
      <p:sp>
        <p:nvSpPr>
          <p:cNvPr id="404" name="Google Shape;404;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graphicFrame>
        <p:nvGraphicFramePr>
          <p:cNvPr id="410" name="Google Shape;410;p50"/>
          <p:cNvGraphicFramePr/>
          <p:nvPr/>
        </p:nvGraphicFramePr>
        <p:xfrm>
          <a:off x="285100" y="1665500"/>
          <a:ext cx="3000000" cy="3000000"/>
        </p:xfrm>
        <a:graphic>
          <a:graphicData uri="http://schemas.openxmlformats.org/drawingml/2006/table">
            <a:tbl>
              <a:tblPr>
                <a:noFill/>
                <a:tableStyleId>{186545EB-4C7E-4646-879C-31FE8D6210CF}</a:tableStyleId>
              </a:tblPr>
              <a:tblGrid>
                <a:gridCol w="1217975">
                  <a:extLst>
                    <a:ext uri="{9D8B030D-6E8A-4147-A177-3AD203B41FA5}">
                      <a16:colId xmlns:a16="http://schemas.microsoft.com/office/drawing/2014/main" val="20000"/>
                    </a:ext>
                  </a:extLst>
                </a:gridCol>
                <a:gridCol w="4342400">
                  <a:extLst>
                    <a:ext uri="{9D8B030D-6E8A-4147-A177-3AD203B41FA5}">
                      <a16:colId xmlns:a16="http://schemas.microsoft.com/office/drawing/2014/main" val="20001"/>
                    </a:ext>
                  </a:extLst>
                </a:gridCol>
                <a:gridCol w="1613350">
                  <a:extLst>
                    <a:ext uri="{9D8B030D-6E8A-4147-A177-3AD203B41FA5}">
                      <a16:colId xmlns:a16="http://schemas.microsoft.com/office/drawing/2014/main" val="20002"/>
                    </a:ext>
                  </a:extLst>
                </a:gridCol>
                <a:gridCol w="1612600">
                  <a:extLst>
                    <a:ext uri="{9D8B030D-6E8A-4147-A177-3AD203B41FA5}">
                      <a16:colId xmlns:a16="http://schemas.microsoft.com/office/drawing/2014/main" val="20003"/>
                    </a:ext>
                  </a:extLst>
                </a:gridCol>
                <a:gridCol w="1706275">
                  <a:extLst>
                    <a:ext uri="{9D8B030D-6E8A-4147-A177-3AD203B41FA5}">
                      <a16:colId xmlns:a16="http://schemas.microsoft.com/office/drawing/2014/main" val="20004"/>
                    </a:ext>
                  </a:extLst>
                </a:gridCol>
                <a:gridCol w="1129150">
                  <a:extLst>
                    <a:ext uri="{9D8B030D-6E8A-4147-A177-3AD203B41FA5}">
                      <a16:colId xmlns:a16="http://schemas.microsoft.com/office/drawing/2014/main" val="20005"/>
                    </a:ext>
                  </a:extLst>
                </a:gridCol>
              </a:tblGrid>
              <a:tr h="331550">
                <a:tc>
                  <a:txBody>
                    <a:bodyPr/>
                    <a:lstStyle/>
                    <a:p>
                      <a:pPr marL="0" lvl="0" indent="0" algn="l" rtl="0">
                        <a:spcBef>
                          <a:spcPts val="0"/>
                        </a:spcBef>
                        <a:spcAft>
                          <a:spcPts val="0"/>
                        </a:spcAft>
                        <a:buNone/>
                      </a:pPr>
                      <a:r>
                        <a:rPr lang="en-GB" sz="1900">
                          <a:solidFill>
                            <a:schemeClr val="lt1"/>
                          </a:solidFill>
                        </a:rPr>
                        <a:t>CPMS ID</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900">
                          <a:solidFill>
                            <a:schemeClr val="lt1"/>
                          </a:solidFill>
                        </a:rPr>
                        <a:t>Short Name</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900">
                          <a:solidFill>
                            <a:schemeClr val="lt1"/>
                          </a:solidFill>
                        </a:rPr>
                        <a:t>Open</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900">
                          <a:solidFill>
                            <a:schemeClr val="lt1"/>
                          </a:solidFill>
                        </a:rPr>
                        <a:t>Planned Closure</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900">
                          <a:solidFill>
                            <a:schemeClr val="lt1"/>
                          </a:solidFill>
                        </a:rPr>
                        <a:t>Sample Size Eng</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900">
                          <a:solidFill>
                            <a:schemeClr val="lt1"/>
                          </a:solidFill>
                        </a:rPr>
                        <a:t>Eng Recruits</a:t>
                      </a:r>
                      <a:endParaRPr sz="1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58950">
                <a:tc>
                  <a:txBody>
                    <a:bodyPr/>
                    <a:lstStyle/>
                    <a:p>
                      <a:pPr marL="0" lvl="0" indent="0" algn="l" rtl="0">
                        <a:spcBef>
                          <a:spcPts val="0"/>
                        </a:spcBef>
                        <a:spcAft>
                          <a:spcPts val="0"/>
                        </a:spcAft>
                        <a:buNone/>
                      </a:pPr>
                      <a:r>
                        <a:rPr lang="en-GB" sz="1900"/>
                        <a:t>58058</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SarcoSIGHT</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18/01/2024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30/04/2026</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380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8950">
                <a:tc>
                  <a:txBody>
                    <a:bodyPr/>
                    <a:lstStyle/>
                    <a:p>
                      <a:pPr marL="0" lvl="0" indent="0" algn="l" rtl="0">
                        <a:spcBef>
                          <a:spcPts val="0"/>
                        </a:spcBef>
                        <a:spcAft>
                          <a:spcPts val="0"/>
                        </a:spcAft>
                        <a:buNone/>
                      </a:pPr>
                      <a:r>
                        <a:rPr lang="en-GB" sz="1900"/>
                        <a:t>57638</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INTER-EWING-1</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22/01/2024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30/11/2029</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245</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42</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8950">
                <a:tc>
                  <a:txBody>
                    <a:bodyPr/>
                    <a:lstStyle/>
                    <a:p>
                      <a:pPr marL="0" lvl="0" indent="0" algn="l" rtl="0">
                        <a:spcBef>
                          <a:spcPts val="0"/>
                        </a:spcBef>
                        <a:spcAft>
                          <a:spcPts val="0"/>
                        </a:spcAft>
                        <a:buNone/>
                      </a:pPr>
                      <a:r>
                        <a:rPr lang="en-GB" sz="1900"/>
                        <a:t>57397</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TROPION-10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25/06/2024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27/08/2027</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21</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8950">
                <a:tc>
                  <a:txBody>
                    <a:bodyPr/>
                    <a:lstStyle/>
                    <a:p>
                      <a:pPr marL="0" lvl="0" indent="0" algn="l" rtl="0">
                        <a:spcBef>
                          <a:spcPts val="0"/>
                        </a:spcBef>
                        <a:spcAft>
                          <a:spcPts val="0"/>
                        </a:spcAft>
                        <a:buNone/>
                      </a:pPr>
                      <a:r>
                        <a:rPr lang="en-GB" sz="1900"/>
                        <a:t>55970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PM1183-C-010-22</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30/04/2024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30/01/2026</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21</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27</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58950">
                <a:tc>
                  <a:txBody>
                    <a:bodyPr/>
                    <a:lstStyle/>
                    <a:p>
                      <a:pPr marL="0" lvl="0" indent="0" algn="l" rtl="0">
                        <a:spcBef>
                          <a:spcPts val="0"/>
                        </a:spcBef>
                        <a:spcAft>
                          <a:spcPts val="0"/>
                        </a:spcAft>
                        <a:buNone/>
                      </a:pPr>
                      <a:r>
                        <a:rPr lang="en-GB" sz="1900"/>
                        <a:t>42490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FaR-RMS</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17/09/2020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28/02/2029</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310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196</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58950">
                <a:tc>
                  <a:txBody>
                    <a:bodyPr/>
                    <a:lstStyle/>
                    <a:p>
                      <a:pPr marL="0" lvl="0" indent="0" algn="l" rtl="0">
                        <a:spcBef>
                          <a:spcPts val="0"/>
                        </a:spcBef>
                        <a:spcAft>
                          <a:spcPts val="0"/>
                        </a:spcAft>
                        <a:buNone/>
                      </a:pPr>
                      <a:r>
                        <a:rPr lang="en-GB" sz="1900"/>
                        <a:t>33914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SPECTA (EORTC 1553)</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07/06/2018</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30/04/2027</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288</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191</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58950">
                <a:tc>
                  <a:txBody>
                    <a:bodyPr/>
                    <a:lstStyle/>
                    <a:p>
                      <a:pPr marL="0" lvl="0" indent="0" algn="l" rtl="0">
                        <a:spcBef>
                          <a:spcPts val="0"/>
                        </a:spcBef>
                        <a:spcAft>
                          <a:spcPts val="0"/>
                        </a:spcAft>
                        <a:buNone/>
                      </a:pPr>
                      <a:r>
                        <a:rPr lang="en-GB" sz="1900"/>
                        <a:t>17239</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rEECur</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18/12/2014</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30/09/2025</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180</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900"/>
                        <a:t>168</a:t>
                      </a:r>
                      <a:endParaRPr sz="19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411" name="Google Shape;411;p50"/>
          <p:cNvSpPr txBox="1"/>
          <p:nvPr/>
        </p:nvSpPr>
        <p:spPr>
          <a:xfrm>
            <a:off x="2743200" y="186475"/>
            <a:ext cx="6216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chemeClr val="dk1"/>
                </a:solidFill>
              </a:rPr>
              <a:t>Open studies in SWAG Region</a:t>
            </a:r>
            <a:endParaRPr sz="3200">
              <a:solidFill>
                <a:schemeClr val="dk1"/>
              </a:solidFill>
            </a:endParaRPr>
          </a:p>
        </p:txBody>
      </p:sp>
      <p:sp>
        <p:nvSpPr>
          <p:cNvPr id="412" name="Google Shape;412;p5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1"/>
          <p:cNvSpPr txBox="1"/>
          <p:nvPr/>
        </p:nvSpPr>
        <p:spPr>
          <a:xfrm>
            <a:off x="2076457" y="327150"/>
            <a:ext cx="8039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chemeClr val="dk1"/>
                </a:solidFill>
              </a:rPr>
              <a:t>In set-up studies in SWAG Region</a:t>
            </a:r>
            <a:endParaRPr sz="3200">
              <a:solidFill>
                <a:schemeClr val="dk1"/>
              </a:solidFill>
            </a:endParaRPr>
          </a:p>
        </p:txBody>
      </p:sp>
      <p:graphicFrame>
        <p:nvGraphicFramePr>
          <p:cNvPr id="419" name="Google Shape;419;p51"/>
          <p:cNvGraphicFramePr/>
          <p:nvPr/>
        </p:nvGraphicFramePr>
        <p:xfrm>
          <a:off x="195588" y="1613725"/>
          <a:ext cx="3000000" cy="3000000"/>
        </p:xfrm>
        <a:graphic>
          <a:graphicData uri="http://schemas.openxmlformats.org/drawingml/2006/table">
            <a:tbl>
              <a:tblPr>
                <a:noFill/>
                <a:tableStyleId>{186545EB-4C7E-4646-879C-31FE8D6210CF}</a:tableStyleId>
              </a:tblPr>
              <a:tblGrid>
                <a:gridCol w="818075">
                  <a:extLst>
                    <a:ext uri="{9D8B030D-6E8A-4147-A177-3AD203B41FA5}">
                      <a16:colId xmlns:a16="http://schemas.microsoft.com/office/drawing/2014/main" val="20000"/>
                    </a:ext>
                  </a:extLst>
                </a:gridCol>
                <a:gridCol w="4055300">
                  <a:extLst>
                    <a:ext uri="{9D8B030D-6E8A-4147-A177-3AD203B41FA5}">
                      <a16:colId xmlns:a16="http://schemas.microsoft.com/office/drawing/2014/main" val="20001"/>
                    </a:ext>
                  </a:extLst>
                </a:gridCol>
                <a:gridCol w="1237825">
                  <a:extLst>
                    <a:ext uri="{9D8B030D-6E8A-4147-A177-3AD203B41FA5}">
                      <a16:colId xmlns:a16="http://schemas.microsoft.com/office/drawing/2014/main" val="20002"/>
                    </a:ext>
                  </a:extLst>
                </a:gridCol>
                <a:gridCol w="1378700">
                  <a:extLst>
                    <a:ext uri="{9D8B030D-6E8A-4147-A177-3AD203B41FA5}">
                      <a16:colId xmlns:a16="http://schemas.microsoft.com/office/drawing/2014/main" val="20003"/>
                    </a:ext>
                  </a:extLst>
                </a:gridCol>
                <a:gridCol w="1335150">
                  <a:extLst>
                    <a:ext uri="{9D8B030D-6E8A-4147-A177-3AD203B41FA5}">
                      <a16:colId xmlns:a16="http://schemas.microsoft.com/office/drawing/2014/main" val="20004"/>
                    </a:ext>
                  </a:extLst>
                </a:gridCol>
                <a:gridCol w="1032250">
                  <a:extLst>
                    <a:ext uri="{9D8B030D-6E8A-4147-A177-3AD203B41FA5}">
                      <a16:colId xmlns:a16="http://schemas.microsoft.com/office/drawing/2014/main" val="20005"/>
                    </a:ext>
                  </a:extLst>
                </a:gridCol>
                <a:gridCol w="1936850">
                  <a:extLst>
                    <a:ext uri="{9D8B030D-6E8A-4147-A177-3AD203B41FA5}">
                      <a16:colId xmlns:a16="http://schemas.microsoft.com/office/drawing/2014/main" val="20006"/>
                    </a:ext>
                  </a:extLst>
                </a:gridCol>
              </a:tblGrid>
              <a:tr h="331550">
                <a:tc>
                  <a:txBody>
                    <a:bodyPr/>
                    <a:lstStyle/>
                    <a:p>
                      <a:pPr marL="0" lvl="0" indent="0" algn="l" rtl="0">
                        <a:spcBef>
                          <a:spcPts val="0"/>
                        </a:spcBef>
                        <a:spcAft>
                          <a:spcPts val="0"/>
                        </a:spcAft>
                        <a:buNone/>
                      </a:pPr>
                      <a:r>
                        <a:rPr lang="en-GB" sz="1700">
                          <a:solidFill>
                            <a:schemeClr val="lt1"/>
                          </a:solidFill>
                        </a:rPr>
                        <a:t>CPMS ID</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Short Name</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Sites</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Planned Opening</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Planned Closure</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Sample Size Eng</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700">
                          <a:solidFill>
                            <a:schemeClr val="lt1"/>
                          </a:solidFill>
                        </a:rPr>
                        <a:t>Sponsor</a:t>
                      </a:r>
                      <a:endParaRPr sz="17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500650">
                <a:tc>
                  <a:txBody>
                    <a:bodyPr/>
                    <a:lstStyle/>
                    <a:p>
                      <a:pPr marL="0" lvl="0" indent="0" algn="l" rtl="0">
                        <a:spcBef>
                          <a:spcPts val="0"/>
                        </a:spcBef>
                        <a:spcAft>
                          <a:spcPts val="0"/>
                        </a:spcAft>
                        <a:buNone/>
                      </a:pPr>
                      <a:r>
                        <a:rPr lang="en-GB" sz="1700">
                          <a:solidFill>
                            <a:schemeClr val="dk1"/>
                          </a:solidFill>
                        </a:rPr>
                        <a:t>55970</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Ivosidenib in subjects with unresectable or metastatic conventional chondrosarcoma</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t>Musgrove Salisbury</a:t>
                      </a:r>
                      <a:endParaRPr sz="1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t>30/01/2025</a:t>
                      </a:r>
                      <a:endParaRPr sz="17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03/12/2024</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12</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SERVIER LABORATORIES</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1550">
                <a:tc>
                  <a:txBody>
                    <a:bodyPr/>
                    <a:lstStyle/>
                    <a:p>
                      <a:pPr marL="0" lvl="0" indent="0" algn="l" rtl="0">
                        <a:spcBef>
                          <a:spcPts val="0"/>
                        </a:spcBef>
                        <a:spcAft>
                          <a:spcPts val="0"/>
                        </a:spcAft>
                        <a:buNone/>
                      </a:pPr>
                      <a:r>
                        <a:rPr lang="en-GB" sz="1700">
                          <a:solidFill>
                            <a:schemeClr val="dk1"/>
                          </a:solidFill>
                        </a:rPr>
                        <a:t>46263</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NANABIS™ FOR MANAGEMENT OF CHRONIC PAIN FROM METASTATIC BONE CANCER</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Salisbury</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03/12/2024</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03/12/2024</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60</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700">
                          <a:solidFill>
                            <a:schemeClr val="dk1"/>
                          </a:solidFill>
                        </a:rPr>
                        <a:t>MEDLAB CLINICAL LTD</a:t>
                      </a:r>
                      <a:endParaRPr sz="17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420" name="Google Shape;420;p5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26" name="Google Shape;426;p52"/>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427" name="Google Shape;427;p52"/>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428" name="Google Shape;428;p52"/>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3"/>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434" name="Google Shape;434;p53"/>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435" name="Google Shape;435;p53"/>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4"/>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41" name="Google Shape;441;p54"/>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42" name="Google Shape;442;p54"/>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5"/>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6"/>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53" name="Google Shape;453;p56"/>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adam.dangoor@uhbw.nhs.uk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4800" b="1">
                <a:solidFill>
                  <a:srgbClr val="193E72"/>
                </a:solidFill>
                <a:latin typeface="Lato"/>
                <a:ea typeface="Lato"/>
                <a:cs typeface="Lato"/>
                <a:sym typeface="Lato"/>
              </a:rPr>
              <a:t>Research Delivery Network</a:t>
            </a:r>
            <a:br>
              <a:rPr lang="en-GB" sz="4800" b="1">
                <a:solidFill>
                  <a:srgbClr val="193E72"/>
                </a:solidFill>
                <a:latin typeface="Lato"/>
                <a:ea typeface="Lato"/>
                <a:cs typeface="Lato"/>
                <a:sym typeface="Lato"/>
              </a:rPr>
            </a:br>
            <a:r>
              <a:rPr lang="en-GB"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GB"/>
              <a:t>Research Delivery Network</a:t>
            </a:r>
            <a:endParaRPr/>
          </a:p>
        </p:txBody>
      </p:sp>
      <p:sp>
        <p:nvSpPr>
          <p:cNvPr id="291" name="Google Shape;291;p40"/>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292" name="Google Shape;292;p40"/>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3" name="Google Shape;293;p40"/>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4" name="Google Shape;294;p40"/>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GB"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41"/>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301" name="Google Shape;301;p41"/>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marL="0" lvl="0" indent="0" algn="l" rtl="0">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302" name="Google Shape;302;p41"/>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303" name="Google Shape;303;p41"/>
          <p:cNvGrpSpPr/>
          <p:nvPr/>
        </p:nvGrpSpPr>
        <p:grpSpPr>
          <a:xfrm>
            <a:off x="10672352" y="5183101"/>
            <a:ext cx="925042" cy="807853"/>
            <a:chOff x="8938671" y="1286136"/>
            <a:chExt cx="434700" cy="374700"/>
          </a:xfrm>
        </p:grpSpPr>
        <p:sp>
          <p:nvSpPr>
            <p:cNvPr id="304" name="Google Shape;304;p41"/>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05" name="Google Shape;305;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306" name="Google Shape;306;p41"/>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307" name="Google Shape;307;p41"/>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308" name="Google Shape;308;p41"/>
          <p:cNvGrpSpPr/>
          <p:nvPr/>
        </p:nvGrpSpPr>
        <p:grpSpPr>
          <a:xfrm>
            <a:off x="748344" y="1653646"/>
            <a:ext cx="359131" cy="331266"/>
            <a:chOff x="7034386" y="2897265"/>
            <a:chExt cx="887400" cy="887400"/>
          </a:xfrm>
        </p:grpSpPr>
        <p:sp>
          <p:nvSpPr>
            <p:cNvPr id="309" name="Google Shape;309;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0" name="Google Shape;310;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311" name="Google Shape;311;p41"/>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312" name="Google Shape;312;p41"/>
          <p:cNvGrpSpPr/>
          <p:nvPr/>
        </p:nvGrpSpPr>
        <p:grpSpPr>
          <a:xfrm>
            <a:off x="748344" y="2568046"/>
            <a:ext cx="359131" cy="331266"/>
            <a:chOff x="7034386" y="2897265"/>
            <a:chExt cx="887400" cy="887400"/>
          </a:xfrm>
        </p:grpSpPr>
        <p:sp>
          <p:nvSpPr>
            <p:cNvPr id="313" name="Google Shape;313;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4" name="Google Shape;314;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15" name="Google Shape;315;p41"/>
          <p:cNvGrpSpPr/>
          <p:nvPr/>
        </p:nvGrpSpPr>
        <p:grpSpPr>
          <a:xfrm>
            <a:off x="11472551" y="1118435"/>
            <a:ext cx="489950" cy="436600"/>
            <a:chOff x="8938671" y="1286136"/>
            <a:chExt cx="434700" cy="374700"/>
          </a:xfrm>
        </p:grpSpPr>
        <p:sp>
          <p:nvSpPr>
            <p:cNvPr id="316" name="Google Shape;316;p41"/>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RDN change statements </a:t>
            </a:r>
            <a:endParaRPr b="1">
              <a:latin typeface="Lato"/>
              <a:ea typeface="Lato"/>
              <a:cs typeface="Lato"/>
              <a:sym typeface="Lato"/>
            </a:endParaRPr>
          </a:p>
        </p:txBody>
      </p:sp>
      <p:sp>
        <p:nvSpPr>
          <p:cNvPr id="323" name="Google Shape;323;p42"/>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324" name="Google Shape;324;p42"/>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325" name="Google Shape;325;p42"/>
          <p:cNvGrpSpPr/>
          <p:nvPr/>
        </p:nvGrpSpPr>
        <p:grpSpPr>
          <a:xfrm>
            <a:off x="448648" y="5138890"/>
            <a:ext cx="645913" cy="561192"/>
            <a:chOff x="10141141" y="1885266"/>
            <a:chExt cx="388800" cy="335100"/>
          </a:xfrm>
        </p:grpSpPr>
        <p:sp>
          <p:nvSpPr>
            <p:cNvPr id="326" name="Google Shape;326;p42"/>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27" name="Google Shape;327;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28" name="Google Shape;328;p42"/>
          <p:cNvGrpSpPr/>
          <p:nvPr/>
        </p:nvGrpSpPr>
        <p:grpSpPr>
          <a:xfrm>
            <a:off x="10986839" y="2416855"/>
            <a:ext cx="645875" cy="561192"/>
            <a:chOff x="10141141" y="1885266"/>
            <a:chExt cx="388800" cy="335100"/>
          </a:xfrm>
        </p:grpSpPr>
        <p:sp>
          <p:nvSpPr>
            <p:cNvPr id="329" name="Google Shape;329;p42"/>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30" name="Google Shape;330;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latin typeface="Lato"/>
                <a:ea typeface="Lato"/>
                <a:cs typeface="Lato"/>
                <a:sym typeface="Lato"/>
              </a:rPr>
              <a:t>Delivering on RDN’s purpose </a:t>
            </a:r>
            <a:endParaRPr b="1">
              <a:latin typeface="Lato"/>
              <a:ea typeface="Lato"/>
              <a:cs typeface="Lato"/>
              <a:sym typeface="Lato"/>
            </a:endParaRPr>
          </a:p>
        </p:txBody>
      </p:sp>
      <p:sp>
        <p:nvSpPr>
          <p:cNvPr id="336" name="Google Shape;336;p4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337" name="Google Shape;337;p43"/>
          <p:cNvGrpSpPr/>
          <p:nvPr/>
        </p:nvGrpSpPr>
        <p:grpSpPr>
          <a:xfrm>
            <a:off x="10428752" y="394001"/>
            <a:ext cx="925042" cy="807853"/>
            <a:chOff x="8938671" y="1286136"/>
            <a:chExt cx="434700" cy="374700"/>
          </a:xfrm>
        </p:grpSpPr>
        <p:sp>
          <p:nvSpPr>
            <p:cNvPr id="338" name="Google Shape;338;p4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39" name="Google Shape;339;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340" name="Google Shape;340;p43"/>
          <p:cNvGrpSpPr/>
          <p:nvPr/>
        </p:nvGrpSpPr>
        <p:grpSpPr>
          <a:xfrm>
            <a:off x="525001" y="5352535"/>
            <a:ext cx="489950" cy="436600"/>
            <a:chOff x="8938671" y="1286136"/>
            <a:chExt cx="434700" cy="374700"/>
          </a:xfrm>
        </p:grpSpPr>
        <p:sp>
          <p:nvSpPr>
            <p:cNvPr id="341" name="Google Shape;341;p4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42" name="Google Shape;342;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Development of RDN’s strategy and services </a:t>
            </a:r>
            <a:endParaRPr b="1">
              <a:latin typeface="Lato"/>
              <a:ea typeface="Lato"/>
              <a:cs typeface="Lato"/>
              <a:sym typeface="Lato"/>
            </a:endParaRPr>
          </a:p>
        </p:txBody>
      </p:sp>
      <p:sp>
        <p:nvSpPr>
          <p:cNvPr id="348" name="Google Shape;348;p44"/>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349" name="Google Shape;349;p44"/>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350" name="Google Shape;350;p44"/>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356" name="Google Shape;356;p45"/>
          <p:cNvGrpSpPr/>
          <p:nvPr/>
        </p:nvGrpSpPr>
        <p:grpSpPr>
          <a:xfrm>
            <a:off x="6895104" y="234623"/>
            <a:ext cx="5113539" cy="6003883"/>
            <a:chOff x="4875650" y="321875"/>
            <a:chExt cx="3835250" cy="4503025"/>
          </a:xfrm>
        </p:grpSpPr>
        <p:pic>
          <p:nvPicPr>
            <p:cNvPr id="357" name="Google Shape;357;p4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358" name="Google Shape;358;p4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A</a:t>
              </a:r>
              <a:endParaRPr sz="1100" b="1">
                <a:solidFill>
                  <a:srgbClr val="FFFFFF"/>
                </a:solidFill>
              </a:endParaRPr>
            </a:p>
          </p:txBody>
        </p:sp>
        <p:sp>
          <p:nvSpPr>
            <p:cNvPr id="359" name="Google Shape;359;p4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B</a:t>
              </a:r>
              <a:endParaRPr sz="1100" b="1">
                <a:solidFill>
                  <a:srgbClr val="FFFFFF"/>
                </a:solidFill>
              </a:endParaRPr>
            </a:p>
          </p:txBody>
        </p:sp>
        <p:sp>
          <p:nvSpPr>
            <p:cNvPr id="360" name="Google Shape;360;p4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C</a:t>
              </a:r>
              <a:endParaRPr sz="1100" b="1">
                <a:solidFill>
                  <a:srgbClr val="FFFFFF"/>
                </a:solidFill>
              </a:endParaRPr>
            </a:p>
          </p:txBody>
        </p:sp>
        <p:sp>
          <p:nvSpPr>
            <p:cNvPr id="361" name="Google Shape;361;p4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D</a:t>
              </a:r>
              <a:endParaRPr sz="1100" b="1">
                <a:solidFill>
                  <a:srgbClr val="FFFFFF"/>
                </a:solidFill>
              </a:endParaRPr>
            </a:p>
          </p:txBody>
        </p:sp>
        <p:sp>
          <p:nvSpPr>
            <p:cNvPr id="362" name="Google Shape;362;p4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E</a:t>
              </a:r>
              <a:endParaRPr sz="1100" b="1">
                <a:solidFill>
                  <a:srgbClr val="FFFFFF"/>
                </a:solidFill>
              </a:endParaRPr>
            </a:p>
          </p:txBody>
        </p:sp>
        <p:sp>
          <p:nvSpPr>
            <p:cNvPr id="363" name="Google Shape;363;p4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F</a:t>
              </a:r>
              <a:endParaRPr sz="1100" b="1">
                <a:solidFill>
                  <a:srgbClr val="FFFFFF"/>
                </a:solidFill>
              </a:endParaRPr>
            </a:p>
          </p:txBody>
        </p:sp>
        <p:sp>
          <p:nvSpPr>
            <p:cNvPr id="364" name="Google Shape;364;p4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H</a:t>
              </a:r>
              <a:endParaRPr sz="1100" b="1">
                <a:solidFill>
                  <a:srgbClr val="FFFFFF"/>
                </a:solidFill>
              </a:endParaRPr>
            </a:p>
          </p:txBody>
        </p:sp>
        <p:sp>
          <p:nvSpPr>
            <p:cNvPr id="365" name="Google Shape;365;p4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I</a:t>
              </a:r>
              <a:endParaRPr sz="1100" b="1">
                <a:solidFill>
                  <a:srgbClr val="FFFFFF"/>
                </a:solidFill>
              </a:endParaRPr>
            </a:p>
          </p:txBody>
        </p:sp>
        <p:sp>
          <p:nvSpPr>
            <p:cNvPr id="366" name="Google Shape;366;p4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J</a:t>
              </a:r>
              <a:endParaRPr sz="1100" b="1">
                <a:solidFill>
                  <a:srgbClr val="FFFFFF"/>
                </a:solidFill>
              </a:endParaRPr>
            </a:p>
          </p:txBody>
        </p:sp>
        <p:sp>
          <p:nvSpPr>
            <p:cNvPr id="367" name="Google Shape;367;p4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K</a:t>
              </a:r>
              <a:endParaRPr sz="1100" b="1">
                <a:solidFill>
                  <a:srgbClr val="FFFFFF"/>
                </a:solidFill>
              </a:endParaRPr>
            </a:p>
          </p:txBody>
        </p:sp>
        <p:sp>
          <p:nvSpPr>
            <p:cNvPr id="368" name="Google Shape;368;p4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L</a:t>
              </a:r>
              <a:endParaRPr sz="1100" b="1">
                <a:solidFill>
                  <a:srgbClr val="FFFFFF"/>
                </a:solidFill>
              </a:endParaRPr>
            </a:p>
          </p:txBody>
        </p:sp>
        <p:sp>
          <p:nvSpPr>
            <p:cNvPr id="369" name="Google Shape;369;p4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G</a:t>
              </a:r>
              <a:endParaRPr sz="1100" b="1">
                <a:solidFill>
                  <a:srgbClr val="FFFFFF"/>
                </a:solidFill>
              </a:endParaRPr>
            </a:p>
          </p:txBody>
        </p:sp>
      </p:grpSp>
      <p:graphicFrame>
        <p:nvGraphicFramePr>
          <p:cNvPr id="370" name="Google Shape;370;p45"/>
          <p:cNvGraphicFramePr/>
          <p:nvPr/>
        </p:nvGraphicFramePr>
        <p:xfrm>
          <a:off x="525150" y="992850"/>
          <a:ext cx="3000000" cy="3000000"/>
        </p:xfrm>
        <a:graphic>
          <a:graphicData uri="http://schemas.openxmlformats.org/drawingml/2006/table">
            <a:tbl>
              <a:tblPr bandRow="1">
                <a:noFill/>
                <a:tableStyleId>{5DF8CD8D-953D-4176-9F3A-25A03CC28493}</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GB"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376" name="Google Shape;376;p4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377" name="Google Shape;377;p46"/>
          <p:cNvGrpSpPr/>
          <p:nvPr/>
        </p:nvGrpSpPr>
        <p:grpSpPr>
          <a:xfrm>
            <a:off x="-16700" y="2137547"/>
            <a:ext cx="4018467" cy="3286453"/>
            <a:chOff x="-12525" y="1603200"/>
            <a:chExt cx="3013926" cy="2464901"/>
          </a:xfrm>
        </p:grpSpPr>
        <p:pic>
          <p:nvPicPr>
            <p:cNvPr id="378" name="Google Shape;378;p4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379" name="Google Shape;379;p4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K</a:t>
              </a:r>
              <a:endParaRPr sz="1100" b="1">
                <a:solidFill>
                  <a:schemeClr val="lt1"/>
                </a:solidFill>
              </a:endParaRPr>
            </a:p>
          </p:txBody>
        </p:sp>
        <p:sp>
          <p:nvSpPr>
            <p:cNvPr id="380" name="Google Shape;380;p4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L</a:t>
              </a:r>
              <a:endParaRPr sz="1100" b="1">
                <a:solidFill>
                  <a:schemeClr val="lt1"/>
                </a:solidFill>
              </a:endParaRPr>
            </a:p>
          </p:txBody>
        </p:sp>
      </p:grpSp>
      <p:graphicFrame>
        <p:nvGraphicFramePr>
          <p:cNvPr id="381" name="Google Shape;381;p46"/>
          <p:cNvGraphicFramePr/>
          <p:nvPr/>
        </p:nvGraphicFramePr>
        <p:xfrm>
          <a:off x="4001775" y="801767"/>
          <a:ext cx="3000000" cy="3000000"/>
        </p:xfrm>
        <a:graphic>
          <a:graphicData uri="http://schemas.openxmlformats.org/drawingml/2006/table">
            <a:tbl>
              <a:tblPr bandRow="1">
                <a:noFill/>
                <a:tableStyleId>{5DF8CD8D-953D-4176-9F3A-25A03CC28493}</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GB"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Widescreen</PresentationFormat>
  <Paragraphs>354</Paragraphs>
  <Slides>19</Slides>
  <Notes>19</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Roboto</vt:lpstr>
      <vt:lpstr>Lato</vt:lpstr>
      <vt:lpstr>Arial</vt:lpstr>
      <vt:lpstr>Calibri</vt:lpstr>
      <vt:lpstr>Custom Design</vt:lpstr>
      <vt:lpstr>Custom Design</vt:lpstr>
      <vt:lpstr> SWAG Network Head &amp; Neck Cancer Clinical Advisory Group </vt:lpstr>
      <vt:lpstr>PowerPoint Presentation</vt:lpstr>
      <vt:lpstr>Research Delivery Network</vt:lpstr>
      <vt:lpstr>PowerPoint Presentation</vt:lpstr>
      <vt:lpstr>RDN change statements </vt:lpstr>
      <vt:lpstr>Delivering on RDN’s purpose </vt:lpstr>
      <vt:lpstr>Development of RDN’s strategy and services </vt:lpstr>
      <vt:lpstr>PowerPoint Presentation</vt:lpstr>
      <vt:lpstr>PowerPoint Presentation</vt:lpstr>
      <vt:lpstr>PowerPoint Presentation</vt:lpstr>
      <vt:lpstr>National Sarcoma Cancer Research Recruitment</vt:lpstr>
      <vt:lpstr>Site Level Recruitment</vt:lpstr>
      <vt:lpstr>PowerPoint Presentation</vt:lpstr>
      <vt:lpstr>PowerPoint Presentation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2025-01-28T09:27:54Z</dcterms:modified>
</cp:coreProperties>
</file>