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8" r:id="rId4"/>
  </p:sldMasterIdLst>
  <p:notesMasterIdLst>
    <p:notesMasterId r:id="rId33"/>
  </p:notesMasterIdLst>
  <p:sldIdLst>
    <p:sldId id="280" r:id="rId5"/>
    <p:sldId id="333" r:id="rId6"/>
    <p:sldId id="301" r:id="rId7"/>
    <p:sldId id="351" r:id="rId8"/>
    <p:sldId id="306" r:id="rId9"/>
    <p:sldId id="331" r:id="rId10"/>
    <p:sldId id="327" r:id="rId11"/>
    <p:sldId id="285" r:id="rId12"/>
    <p:sldId id="297" r:id="rId13"/>
    <p:sldId id="324" r:id="rId14"/>
    <p:sldId id="307" r:id="rId15"/>
    <p:sldId id="286" r:id="rId16"/>
    <p:sldId id="287" r:id="rId17"/>
    <p:sldId id="353" r:id="rId18"/>
    <p:sldId id="290" r:id="rId19"/>
    <p:sldId id="291" r:id="rId20"/>
    <p:sldId id="312" r:id="rId21"/>
    <p:sldId id="303" r:id="rId22"/>
    <p:sldId id="270" r:id="rId23"/>
    <p:sldId id="326" r:id="rId24"/>
    <p:sldId id="338" r:id="rId25"/>
    <p:sldId id="347" r:id="rId26"/>
    <p:sldId id="348" r:id="rId27"/>
    <p:sldId id="346" r:id="rId28"/>
    <p:sldId id="349" r:id="rId29"/>
    <p:sldId id="350" r:id="rId30"/>
    <p:sldId id="444" r:id="rId31"/>
    <p:sldId id="323" r:id="rId32"/>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E1C"/>
    <a:srgbClr val="FF9300"/>
    <a:srgbClr val="EF53D9"/>
    <a:srgbClr val="FFD5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72"/>
    <p:restoredTop sz="81178"/>
  </p:normalViewPr>
  <p:slideViewPr>
    <p:cSldViewPr snapToGrid="0" snapToObjects="1">
      <p:cViewPr varScale="1">
        <p:scale>
          <a:sx n="90" d="100"/>
          <a:sy n="90" d="100"/>
        </p:scale>
        <p:origin x="1416" y="53"/>
      </p:cViewPr>
      <p:guideLst/>
    </p:cSldViewPr>
  </p:slideViewPr>
  <p:outlineViewPr>
    <p:cViewPr>
      <p:scale>
        <a:sx n="33" d="100"/>
        <a:sy n="33" d="100"/>
      </p:scale>
      <p:origin x="0" y="-920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87" d="100"/>
          <a:sy n="87" d="100"/>
        </p:scale>
        <p:origin x="2600"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len Dunderdale" userId="18a57383-fa13-4764-88a8-9272bfc7f4aa" providerId="ADAL" clId="{4C79455E-C8AD-4B58-9883-7369B21ACF78}"/>
    <pc:docChg chg="modShowInfo">
      <pc:chgData name="Helen Dunderdale" userId="18a57383-fa13-4764-88a8-9272bfc7f4aa" providerId="ADAL" clId="{4C79455E-C8AD-4B58-9883-7369B21ACF78}" dt="2025-03-14T06:47:38.480" v="0" actId="2744"/>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8192CE-A0F0-FA43-9F84-901513EF2D6F}" type="datetimeFigureOut">
              <a:rPr lang="en-US" smtClean="0"/>
              <a:t>3/14/2025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34E88D-E439-5643-9533-CAAD88B9B72F}" type="slidenum">
              <a:rPr lang="en-US" smtClean="0"/>
              <a:t>‹#›</a:t>
            </a:fld>
            <a:endParaRPr lang="en-US"/>
          </a:p>
        </p:txBody>
      </p:sp>
    </p:spTree>
    <p:extLst>
      <p:ext uri="{BB962C8B-B14F-4D97-AF65-F5344CB8AC3E}">
        <p14:creationId xmlns:p14="http://schemas.microsoft.com/office/powerpoint/2010/main" val="1752090106"/>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and thank you for the opportunity to present the DYAMOND study today. My name is Rebecca Geach, I am a consultant radiologist in North Bristol, and I am Co-lead in the study working alongside Dr Lyn Jones who is an honorary consultant radiologist and the CI on the study. </a:t>
            </a:r>
          </a:p>
          <a:p>
            <a:endParaRPr lang="en-US" dirty="0"/>
          </a:p>
          <a:p>
            <a:r>
              <a:rPr lang="en-US" dirty="0"/>
              <a:t>As an introduction, the DYAMOND study is an important step in the FAST MRI programme of research at North Bristol Trust, which is looking at FAST MRI’s potential, as a screening test, to improve breast cancer outcomes for women. </a:t>
            </a:r>
          </a:p>
        </p:txBody>
      </p:sp>
      <p:sp>
        <p:nvSpPr>
          <p:cNvPr id="4" name="Slide Number Placeholder 3"/>
          <p:cNvSpPr>
            <a:spLocks noGrp="1"/>
          </p:cNvSpPr>
          <p:nvPr>
            <p:ph type="sldNum" sz="quarter" idx="5"/>
          </p:nvPr>
        </p:nvSpPr>
        <p:spPr/>
        <p:txBody>
          <a:bodyPr/>
          <a:lstStyle/>
          <a:p>
            <a:fld id="{AC34E88D-E439-5643-9533-CAAD88B9B72F}" type="slidenum">
              <a:rPr lang="en-US" smtClean="0"/>
              <a:t>1</a:t>
            </a:fld>
            <a:endParaRPr lang="en-US"/>
          </a:p>
        </p:txBody>
      </p:sp>
    </p:spTree>
    <p:extLst>
      <p:ext uri="{BB962C8B-B14F-4D97-AF65-F5344CB8AC3E}">
        <p14:creationId xmlns:p14="http://schemas.microsoft.com/office/powerpoint/2010/main" val="19026176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1773D2-1ECF-D209-58B4-E64AE08125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65267F-499F-752D-6E3C-1AED04585E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0389EA-0FC5-6CFC-6C2D-B2934276D3FB}"/>
              </a:ext>
            </a:extLst>
          </p:cNvPr>
          <p:cNvSpPr>
            <a:spLocks noGrp="1"/>
          </p:cNvSpPr>
          <p:nvPr>
            <p:ph type="body" idx="1"/>
          </p:nvPr>
        </p:nvSpPr>
        <p:spPr/>
        <p:txBody>
          <a:bodyPr/>
          <a:lstStyle/>
          <a:p>
            <a:r>
              <a:rPr lang="en-US" dirty="0"/>
              <a:t>In the UK, Fiona Gilbert’s BRAID Trial is also looking at women with BI-RADS C and D breasts. BRAID is additionally comparing 3 different supplemental screening modalities, including abbreviated MRI, and is also measuring participants’ polygenic risk for breast cancer to predict cancer risk. </a:t>
            </a:r>
          </a:p>
        </p:txBody>
      </p:sp>
      <p:sp>
        <p:nvSpPr>
          <p:cNvPr id="4" name="Slide Number Placeholder 3">
            <a:extLst>
              <a:ext uri="{FF2B5EF4-FFF2-40B4-BE49-F238E27FC236}">
                <a16:creationId xmlns:a16="http://schemas.microsoft.com/office/drawing/2014/main" id="{8D8FAEBC-AB89-6A08-6479-57DA94C2573F}"/>
              </a:ext>
            </a:extLst>
          </p:cNvPr>
          <p:cNvSpPr>
            <a:spLocks noGrp="1"/>
          </p:cNvSpPr>
          <p:nvPr>
            <p:ph type="sldNum" sz="quarter" idx="5"/>
          </p:nvPr>
        </p:nvSpPr>
        <p:spPr/>
        <p:txBody>
          <a:bodyPr/>
          <a:lstStyle/>
          <a:p>
            <a:fld id="{106E7D05-448D-DE45-A23D-9869AA7F8FD5}" type="slidenum">
              <a:rPr lang="en-US" smtClean="0"/>
              <a:t>10</a:t>
            </a:fld>
            <a:endParaRPr lang="en-US"/>
          </a:p>
        </p:txBody>
      </p:sp>
    </p:spTree>
    <p:extLst>
      <p:ext uri="{BB962C8B-B14F-4D97-AF65-F5344CB8AC3E}">
        <p14:creationId xmlns:p14="http://schemas.microsoft.com/office/powerpoint/2010/main" val="3211097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DYAMOND was designed to complement the BRAID Trial and to discover whether FAST MRI can detect sufficient cancers missed by mammography for women with category B breasts to justify their inclusion in a screening trial of FAST MRI.</a:t>
            </a:r>
          </a:p>
          <a:p>
            <a:endParaRPr lang="en-US" dirty="0"/>
          </a:p>
          <a:p>
            <a:r>
              <a:rPr lang="en-US" dirty="0"/>
              <a:t>If sufficient cancers are detected by FAST MRI in DYAMOND, the implication is that FAST MRI could need to be provided at scale, since at age 50-52, 90% of the female population has BI-RADS category B, C or D. DYAMOND’s design was therefore mindful to keep costs of FAST MRI delivery as low as possible.</a:t>
            </a:r>
          </a:p>
        </p:txBody>
      </p:sp>
      <p:sp>
        <p:nvSpPr>
          <p:cNvPr id="4" name="Slide Number Placeholder 3"/>
          <p:cNvSpPr>
            <a:spLocks noGrp="1"/>
          </p:cNvSpPr>
          <p:nvPr>
            <p:ph type="sldNum" sz="quarter" idx="5"/>
          </p:nvPr>
        </p:nvSpPr>
        <p:spPr/>
        <p:txBody>
          <a:bodyPr/>
          <a:lstStyle/>
          <a:p>
            <a:fld id="{AC34E88D-E439-5643-9533-CAAD88B9B72F}" type="slidenum">
              <a:rPr lang="en-US" smtClean="0"/>
              <a:t>11</a:t>
            </a:fld>
            <a:endParaRPr lang="en-US"/>
          </a:p>
        </p:txBody>
      </p:sp>
    </p:spTree>
    <p:extLst>
      <p:ext uri="{BB962C8B-B14F-4D97-AF65-F5344CB8AC3E}">
        <p14:creationId xmlns:p14="http://schemas.microsoft.com/office/powerpoint/2010/main" val="22032787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FAST MRI is a short form of breast MRI. It was designed to be cheaper and faster than standard breast MRI so that it could provide cost effective screening for breast cancer with the sensitivity for aggressive cancers of full protocol breast MRI but with times to acquire and to interpret more comparable with that of a mammogram.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proof-of-concept paper, it was presented as needing just 3 minutes for the woman to lie on the MRI scanner and about 30 seconds for expert MRI readers to interpret.</a:t>
            </a:r>
          </a:p>
          <a:p>
            <a:endParaRPr lang="en-US" dirty="0"/>
          </a:p>
        </p:txBody>
      </p:sp>
      <p:sp>
        <p:nvSpPr>
          <p:cNvPr id="4" name="Slide Number Placeholder 3"/>
          <p:cNvSpPr>
            <a:spLocks noGrp="1"/>
          </p:cNvSpPr>
          <p:nvPr>
            <p:ph type="sldNum" sz="quarter" idx="5"/>
          </p:nvPr>
        </p:nvSpPr>
        <p:spPr/>
        <p:txBody>
          <a:bodyPr/>
          <a:lstStyle/>
          <a:p>
            <a:fld id="{AC34E88D-E439-5643-9533-CAAD88B9B72F}" type="slidenum">
              <a:rPr lang="en-US" smtClean="0"/>
              <a:t>12</a:t>
            </a:fld>
            <a:endParaRPr lang="en-US"/>
          </a:p>
        </p:txBody>
      </p:sp>
    </p:spTree>
    <p:extLst>
      <p:ext uri="{BB962C8B-B14F-4D97-AF65-F5344CB8AC3E}">
        <p14:creationId xmlns:p14="http://schemas.microsoft.com/office/powerpoint/2010/main" val="1594948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Schematic here, published by C Kuhl a German radiologist in her proof of concept study in 2014. </a:t>
            </a:r>
          </a:p>
        </p:txBody>
      </p:sp>
      <p:sp>
        <p:nvSpPr>
          <p:cNvPr id="4" name="Slide Number Placeholder 3"/>
          <p:cNvSpPr>
            <a:spLocks noGrp="1"/>
          </p:cNvSpPr>
          <p:nvPr>
            <p:ph type="sldNum" sz="quarter" idx="5"/>
          </p:nvPr>
        </p:nvSpPr>
        <p:spPr/>
        <p:txBody>
          <a:bodyPr/>
          <a:lstStyle/>
          <a:p>
            <a:fld id="{AC34E88D-E439-5643-9533-CAAD88B9B72F}" type="slidenum">
              <a:rPr lang="en-US" smtClean="0"/>
              <a:t>13</a:t>
            </a:fld>
            <a:endParaRPr lang="en-US"/>
          </a:p>
        </p:txBody>
      </p:sp>
    </p:spTree>
    <p:extLst>
      <p:ext uri="{BB962C8B-B14F-4D97-AF65-F5344CB8AC3E}">
        <p14:creationId xmlns:p14="http://schemas.microsoft.com/office/powerpoint/2010/main" val="886517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do we choose the first post contrast images: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concept is that aggressive breast cancers enhance early after the injection of contrast, benign breast lesions and normal glandular breast tissue enhance later, therefore have this small window of opportunity after the injection of contrast where you can </a:t>
            </a:r>
            <a:r>
              <a:rPr lang="en-US" dirty="0" err="1"/>
              <a:t>visulaise</a:t>
            </a:r>
            <a:r>
              <a:rPr lang="en-US" dirty="0"/>
              <a:t> the breast cancers and subtract out benign/normal glandular breast tissue.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C34E88D-E439-5643-9533-CAAD88B9B72F}" type="slidenum">
              <a:rPr lang="en-US" smtClean="0"/>
              <a:t>14</a:t>
            </a:fld>
            <a:endParaRPr lang="en-US"/>
          </a:p>
        </p:txBody>
      </p:sp>
    </p:spTree>
    <p:extLst>
      <p:ext uri="{BB962C8B-B14F-4D97-AF65-F5344CB8AC3E}">
        <p14:creationId xmlns:p14="http://schemas.microsoft.com/office/powerpoint/2010/main" val="2898842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compares the mammograms, on the left, with the equivalent FAST MRI images, on the right, for a woman presenting symptomatically with a grade 3 triple negative breast cancer that is occult or invisible on her mammograms but lights up like a beacon on the FAST MRI images of her breast MRI scan.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DF1F0E-06C2-BD44-B862-7A638A185AC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7686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Screening FAST MRI – need the workforce</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And the simple FAST MRI display also meant we could design an interpretation-training programme so that all the professionals who read mammograms for the NHS Breast Screening Programme, and not just radiologists, will be able to interpret the FAST MRI scans acquired during the study.</a:t>
            </a:r>
          </a:p>
        </p:txBody>
      </p:sp>
      <p:sp>
        <p:nvSpPr>
          <p:cNvPr id="4" name="Slide Number Placeholder 3"/>
          <p:cNvSpPr>
            <a:spLocks noGrp="1"/>
          </p:cNvSpPr>
          <p:nvPr>
            <p:ph type="sldNum" sz="quarter" idx="5"/>
          </p:nvPr>
        </p:nvSpPr>
        <p:spPr/>
        <p:txBody>
          <a:bodyPr/>
          <a:lstStyle/>
          <a:p>
            <a:fld id="{5CDF1F0E-06C2-BD44-B862-7A638A185AC1}" type="slidenum">
              <a:rPr lang="en-US" smtClean="0"/>
              <a:t>16</a:t>
            </a:fld>
            <a:endParaRPr lang="en-US"/>
          </a:p>
        </p:txBody>
      </p:sp>
    </p:spTree>
    <p:extLst>
      <p:ext uri="{BB962C8B-B14F-4D97-AF65-F5344CB8AC3E}">
        <p14:creationId xmlns:p14="http://schemas.microsoft.com/office/powerpoint/2010/main" val="2970744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our most recent update of this interpretation-training work, funded by Health Education England through a bursary from the National Breast Imaging Academy, we improved reader diagnostic accuracy and further narrowed the performance gap between novice and experienced breast MRI readers, but crucially also improved specificity, so that mammogram readers, when reading FAST MRI, can achieve benchmarks set for radiologists reading full protocol MRI after just 2 days of standardised interpretation-training. This work has formed the </a:t>
            </a:r>
            <a:r>
              <a:rPr lang="en-US" b="1" dirty="0"/>
              <a:t>foundation of the credentialling process </a:t>
            </a:r>
            <a:r>
              <a:rPr lang="en-US" dirty="0"/>
              <a:t>that we have used to certificate FAST MRI Readers for the DYAMOND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AC34E88D-E439-5643-9533-CAAD88B9B72F}" type="slidenum">
              <a:rPr lang="en-US" smtClean="0"/>
              <a:t>17</a:t>
            </a:fld>
            <a:endParaRPr lang="en-US"/>
          </a:p>
        </p:txBody>
      </p:sp>
    </p:spTree>
    <p:extLst>
      <p:ext uri="{BB962C8B-B14F-4D97-AF65-F5344CB8AC3E}">
        <p14:creationId xmlns:p14="http://schemas.microsoft.com/office/powerpoint/2010/main" val="3810822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 was all about Why… but I must also tell you What we are doing in DYAMOND. We wish to recruit 1000 women with normal/benign, or in other words “clear” first screening mammograms, from NHS Breast Screening Service Sites across England. We have 42 months of funding and the grant was activated in May last year. </a:t>
            </a:r>
          </a:p>
        </p:txBody>
      </p:sp>
      <p:sp>
        <p:nvSpPr>
          <p:cNvPr id="4" name="Slide Number Placeholder 3"/>
          <p:cNvSpPr>
            <a:spLocks noGrp="1"/>
          </p:cNvSpPr>
          <p:nvPr>
            <p:ph type="sldNum" sz="quarter" idx="5"/>
          </p:nvPr>
        </p:nvSpPr>
        <p:spPr/>
        <p:txBody>
          <a:bodyPr/>
          <a:lstStyle/>
          <a:p>
            <a:fld id="{106E7D05-448D-DE45-A23D-9869AA7F8FD5}" type="slidenum">
              <a:rPr lang="en-US" smtClean="0"/>
              <a:t>18</a:t>
            </a:fld>
            <a:endParaRPr lang="en-US"/>
          </a:p>
        </p:txBody>
      </p:sp>
    </p:spTree>
    <p:extLst>
      <p:ext uri="{BB962C8B-B14F-4D97-AF65-F5344CB8AC3E}">
        <p14:creationId xmlns:p14="http://schemas.microsoft.com/office/powerpoint/2010/main" val="1634602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our main database at Warwick Clinical Trials Unit and our image database at Royal Surrey. </a:t>
            </a:r>
          </a:p>
          <a:p>
            <a:r>
              <a:rPr lang="en-US" dirty="0"/>
              <a:t>We have striven to automate processes as much as possible and to maximize opportunities for recruitment across our study population. A big factor in the study design is the decision to ensure the FAST MRIs are reported entirely independently of the screening mammograms, and this has been facilitated by our collaboration with the Computer Scientists of the Royal Surrey. But you can see from this slide that the processes we have been setting up are quite complex. So how have we been getting on?</a:t>
            </a:r>
            <a:endParaRPr lang="en-GB" dirty="0"/>
          </a:p>
        </p:txBody>
      </p:sp>
    </p:spTree>
    <p:extLst>
      <p:ext uri="{BB962C8B-B14F-4D97-AF65-F5344CB8AC3E}">
        <p14:creationId xmlns:p14="http://schemas.microsoft.com/office/powerpoint/2010/main" val="3551828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7E80A-A3F8-7500-BC90-9400F2FB9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45C184-835D-B7B3-0B64-EA330C82C7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248505-D43B-516E-0130-92EB56001B0A}"/>
              </a:ext>
            </a:extLst>
          </p:cNvPr>
          <p:cNvSpPr>
            <a:spLocks noGrp="1"/>
          </p:cNvSpPr>
          <p:nvPr>
            <p:ph type="body" idx="1"/>
          </p:nvPr>
        </p:nvSpPr>
        <p:spPr/>
        <p:txBody>
          <a:bodyPr/>
          <a:lstStyle/>
          <a:p>
            <a:r>
              <a:rPr lang="en-US" dirty="0"/>
              <a:t>This is our disclosure slide. DYAMOND is grant-funded jointly by the Medical Research Council and the NIHR through their Efficacy and Mechanism Evaluation funding stream</a:t>
            </a:r>
          </a:p>
          <a:p>
            <a:r>
              <a:rPr lang="en-US" dirty="0"/>
              <a:t>There are no other financial relationships to disclose. </a:t>
            </a:r>
          </a:p>
        </p:txBody>
      </p:sp>
      <p:sp>
        <p:nvSpPr>
          <p:cNvPr id="4" name="Slide Number Placeholder 3">
            <a:extLst>
              <a:ext uri="{FF2B5EF4-FFF2-40B4-BE49-F238E27FC236}">
                <a16:creationId xmlns:a16="http://schemas.microsoft.com/office/drawing/2014/main" id="{BAAD605E-5919-06EA-2124-C2FEC712167B}"/>
              </a:ext>
            </a:extLst>
          </p:cNvPr>
          <p:cNvSpPr>
            <a:spLocks noGrp="1"/>
          </p:cNvSpPr>
          <p:nvPr>
            <p:ph type="sldNum" sz="quarter" idx="5"/>
          </p:nvPr>
        </p:nvSpPr>
        <p:spPr/>
        <p:txBody>
          <a:bodyPr/>
          <a:lstStyle/>
          <a:p>
            <a:fld id="{AC34E88D-E439-5643-9533-CAAD88B9B72F}" type="slidenum">
              <a:rPr lang="en-US" smtClean="0"/>
              <a:t>2</a:t>
            </a:fld>
            <a:endParaRPr lang="en-US"/>
          </a:p>
        </p:txBody>
      </p:sp>
    </p:spTree>
    <p:extLst>
      <p:ext uri="{BB962C8B-B14F-4D97-AF65-F5344CB8AC3E}">
        <p14:creationId xmlns:p14="http://schemas.microsoft.com/office/powerpoint/2010/main" val="3829328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the grant was activated in May 2023 and we nearly 24 months in. But like any research study there are milestones that need to be reached. What follows is a snapshot of those we have achieved so far.</a:t>
            </a:r>
          </a:p>
        </p:txBody>
      </p:sp>
      <p:sp>
        <p:nvSpPr>
          <p:cNvPr id="4" name="Slide Number Placeholder 3"/>
          <p:cNvSpPr>
            <a:spLocks noGrp="1"/>
          </p:cNvSpPr>
          <p:nvPr>
            <p:ph type="sldNum" sz="quarter" idx="5"/>
          </p:nvPr>
        </p:nvSpPr>
        <p:spPr/>
        <p:txBody>
          <a:bodyPr/>
          <a:lstStyle/>
          <a:p>
            <a:fld id="{AC34E88D-E439-5643-9533-CAAD88B9B72F}" type="slidenum">
              <a:rPr lang="en-US" smtClean="0"/>
              <a:t>20</a:t>
            </a:fld>
            <a:endParaRPr lang="en-US"/>
          </a:p>
        </p:txBody>
      </p:sp>
    </p:spTree>
    <p:extLst>
      <p:ext uri="{BB962C8B-B14F-4D97-AF65-F5344CB8AC3E}">
        <p14:creationId xmlns:p14="http://schemas.microsoft.com/office/powerpoint/2010/main" val="2142985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Six months in we gained approval from the Breast Screening Programme’s Research Innovation and Development Advisory Committee for the study. Unfortunately, we also discovered that we would be unable to use a specific DYAMOND trial flag on the NBSS software, and this, along with other unrelated software needs, has complicated our study processes further. But in January (click) we obtained Ethics and Health Research Authority approval, and a new MRI scanner, bought for North Bristol by our local breast cancer charity, BUST (click) was installed in time to support scanner capacity for DYAMOND.</a:t>
            </a:r>
          </a:p>
        </p:txBody>
      </p:sp>
      <p:sp>
        <p:nvSpPr>
          <p:cNvPr id="4" name="Slide Number Placeholder 3"/>
          <p:cNvSpPr>
            <a:spLocks noGrp="1"/>
          </p:cNvSpPr>
          <p:nvPr>
            <p:ph type="sldNum" sz="quarter" idx="5"/>
          </p:nvPr>
        </p:nvSpPr>
        <p:spPr/>
        <p:txBody>
          <a:bodyPr/>
          <a:lstStyle/>
          <a:p>
            <a:fld id="{AC34E88D-E439-5643-9533-CAAD88B9B72F}" type="slidenum">
              <a:rPr lang="en-US" smtClean="0"/>
              <a:t>21</a:t>
            </a:fld>
            <a:endParaRPr lang="en-US"/>
          </a:p>
        </p:txBody>
      </p:sp>
    </p:spTree>
    <p:extLst>
      <p:ext uri="{BB962C8B-B14F-4D97-AF65-F5344CB8AC3E}">
        <p14:creationId xmlns:p14="http://schemas.microsoft.com/office/powerpoint/2010/main" val="31285210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Spring was good to us and more approvals followed and in April (Click) we scanned our first two Quality Assurance participants on the new MRI scanner.</a:t>
            </a:r>
          </a:p>
        </p:txBody>
      </p:sp>
      <p:sp>
        <p:nvSpPr>
          <p:cNvPr id="4" name="Slide Number Placeholder 3"/>
          <p:cNvSpPr>
            <a:spLocks noGrp="1"/>
          </p:cNvSpPr>
          <p:nvPr>
            <p:ph type="sldNum" sz="quarter" idx="5"/>
          </p:nvPr>
        </p:nvSpPr>
        <p:spPr/>
        <p:txBody>
          <a:bodyPr/>
          <a:lstStyle/>
          <a:p>
            <a:fld id="{AC34E88D-E439-5643-9533-CAAD88B9B72F}" type="slidenum">
              <a:rPr lang="en-US" smtClean="0"/>
              <a:t>22</a:t>
            </a:fld>
            <a:endParaRPr lang="en-US"/>
          </a:p>
        </p:txBody>
      </p:sp>
    </p:spTree>
    <p:extLst>
      <p:ext uri="{BB962C8B-B14F-4D97-AF65-F5344CB8AC3E}">
        <p14:creationId xmlns:p14="http://schemas.microsoft.com/office/powerpoint/2010/main" val="30732715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we noticed what looked like motion artefact on the QA scans. We halted the QA scanning process and instigated an investigation into the artefact.</a:t>
            </a:r>
          </a:p>
        </p:txBody>
      </p:sp>
      <p:sp>
        <p:nvSpPr>
          <p:cNvPr id="4" name="Slide Number Placeholder 3"/>
          <p:cNvSpPr>
            <a:spLocks noGrp="1"/>
          </p:cNvSpPr>
          <p:nvPr>
            <p:ph type="sldNum" sz="quarter" idx="5"/>
          </p:nvPr>
        </p:nvSpPr>
        <p:spPr/>
        <p:txBody>
          <a:bodyPr/>
          <a:lstStyle/>
          <a:p>
            <a:fld id="{AC34E88D-E439-5643-9533-CAAD88B9B72F}" type="slidenum">
              <a:rPr lang="en-US" smtClean="0"/>
              <a:t>23</a:t>
            </a:fld>
            <a:endParaRPr lang="en-US"/>
          </a:p>
        </p:txBody>
      </p:sp>
    </p:spTree>
    <p:extLst>
      <p:ext uri="{BB962C8B-B14F-4D97-AF65-F5344CB8AC3E}">
        <p14:creationId xmlns:p14="http://schemas.microsoft.com/office/powerpoint/2010/main" val="3797271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Luckily, with an underspend from our previous NIHR grant, we had chosen to commission the Medical Physicists of our sister Bristol Trust to design some breast phantoms that will measure spatial resolution and dynamic contrast within DYAMOND. The Physicists scanned the phantoms on the new scanner and proved that the artefact was not due to patient movement. Fortunately, only the subtraction sequence is affected so it is only the DYAMOND study that cannot continue on the new scanner.</a:t>
            </a:r>
          </a:p>
        </p:txBody>
      </p:sp>
      <p:sp>
        <p:nvSpPr>
          <p:cNvPr id="4" name="Slide Number Placeholder 3"/>
          <p:cNvSpPr>
            <a:spLocks noGrp="1"/>
          </p:cNvSpPr>
          <p:nvPr>
            <p:ph type="sldNum" sz="quarter" idx="5"/>
          </p:nvPr>
        </p:nvSpPr>
        <p:spPr/>
        <p:txBody>
          <a:bodyPr/>
          <a:lstStyle/>
          <a:p>
            <a:fld id="{AC34E88D-E439-5643-9533-CAAD88B9B72F}" type="slidenum">
              <a:rPr lang="en-US" smtClean="0"/>
              <a:t>24</a:t>
            </a:fld>
            <a:endParaRPr lang="en-US"/>
          </a:p>
        </p:txBody>
      </p:sp>
    </p:spTree>
    <p:extLst>
      <p:ext uri="{BB962C8B-B14F-4D97-AF65-F5344CB8AC3E}">
        <p14:creationId xmlns:p14="http://schemas.microsoft.com/office/powerpoint/2010/main" val="20211178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artefact is still under investigation by the scanner manufacturers, but our MRI Department has kindly said we may use the other 3T scanner for DYAMOND and we have now successfully completed the scanning of our quality assurance participants on this other scanner. Nevertheless, there are still MR capacity issues… and, as every summer brings, Breast Screening Service capacity issues too.</a:t>
            </a:r>
          </a:p>
        </p:txBody>
      </p:sp>
      <p:sp>
        <p:nvSpPr>
          <p:cNvPr id="4" name="Slide Number Placeholder 3"/>
          <p:cNvSpPr>
            <a:spLocks noGrp="1"/>
          </p:cNvSpPr>
          <p:nvPr>
            <p:ph type="sldNum" sz="quarter" idx="5"/>
          </p:nvPr>
        </p:nvSpPr>
        <p:spPr/>
        <p:txBody>
          <a:bodyPr/>
          <a:lstStyle/>
          <a:p>
            <a:fld id="{AC34E88D-E439-5643-9533-CAAD88B9B72F}" type="slidenum">
              <a:rPr lang="en-US" smtClean="0"/>
              <a:t>25</a:t>
            </a:fld>
            <a:endParaRPr lang="en-US"/>
          </a:p>
        </p:txBody>
      </p:sp>
    </p:spTree>
    <p:extLst>
      <p:ext uri="{BB962C8B-B14F-4D97-AF65-F5344CB8AC3E}">
        <p14:creationId xmlns:p14="http://schemas.microsoft.com/office/powerpoint/2010/main" val="3974099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Thankfully, this Autumn we have achieved some more significant milestones (Click), including that the first few of our Readers, who had credentialled during one of our previous interpretation-training studies, have completed their refresher training and become certified as fully fledged DYAMOND Readers. Although delayed, I am now confident we should get the greenlight for the study (Click) in time to start recruitment in the third week of November. </a:t>
            </a:r>
          </a:p>
        </p:txBody>
      </p:sp>
      <p:sp>
        <p:nvSpPr>
          <p:cNvPr id="4" name="Slide Number Placeholder 3"/>
          <p:cNvSpPr>
            <a:spLocks noGrp="1"/>
          </p:cNvSpPr>
          <p:nvPr>
            <p:ph type="sldNum" sz="quarter" idx="5"/>
          </p:nvPr>
        </p:nvSpPr>
        <p:spPr/>
        <p:txBody>
          <a:bodyPr/>
          <a:lstStyle/>
          <a:p>
            <a:fld id="{AC34E88D-E439-5643-9533-CAAD88B9B72F}" type="slidenum">
              <a:rPr lang="en-US" smtClean="0"/>
              <a:t>26</a:t>
            </a:fld>
            <a:endParaRPr lang="en-US"/>
          </a:p>
        </p:txBody>
      </p:sp>
    </p:spTree>
    <p:extLst>
      <p:ext uri="{BB962C8B-B14F-4D97-AF65-F5344CB8AC3E}">
        <p14:creationId xmlns:p14="http://schemas.microsoft.com/office/powerpoint/2010/main" val="15659988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This last slide acknowledges the organisations who have contributed to the FAST MRI programme, including our public and patient representative organisations. </a:t>
            </a:r>
            <a:r>
              <a:rPr lang="en-US"/>
              <a:t>Thank you.</a:t>
            </a:r>
            <a:endParaRPr lang="en-US" dirty="0"/>
          </a:p>
          <a:p>
            <a:endParaRPr lang="en-US" dirty="0"/>
          </a:p>
        </p:txBody>
      </p:sp>
      <p:sp>
        <p:nvSpPr>
          <p:cNvPr id="4" name="Slide Number Placeholder 3"/>
          <p:cNvSpPr>
            <a:spLocks noGrp="1"/>
          </p:cNvSpPr>
          <p:nvPr>
            <p:ph type="sldNum" sz="quarter" idx="5"/>
          </p:nvPr>
        </p:nvSpPr>
        <p:spPr/>
        <p:txBody>
          <a:bodyPr/>
          <a:lstStyle/>
          <a:p>
            <a:fld id="{AC34E88D-E439-5643-9533-CAAD88B9B72F}" type="slidenum">
              <a:rPr lang="en-US" smtClean="0"/>
              <a:t>28</a:t>
            </a:fld>
            <a:endParaRPr lang="en-US"/>
          </a:p>
        </p:txBody>
      </p:sp>
    </p:spTree>
    <p:extLst>
      <p:ext uri="{BB962C8B-B14F-4D97-AF65-F5344CB8AC3E}">
        <p14:creationId xmlns:p14="http://schemas.microsoft.com/office/powerpoint/2010/main" val="2745635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“DYAMOND” is a diagnostic yield study that will determine the number of cancers detected by FAST MRI that have been missed by screening mammography for women with average breast density, BI-RADS category B. Approx 40% women aged 50-52 will have their mammographic density recorded as BIRADS B. </a:t>
            </a:r>
          </a:p>
          <a:p>
            <a:endParaRPr lang="en-US" dirty="0"/>
          </a:p>
          <a:p>
            <a:r>
              <a:rPr lang="en-US" dirty="0"/>
              <a:t>The study population is women having their first screening mammogram at age 50-52, the prevalent round. </a:t>
            </a:r>
          </a:p>
          <a:p>
            <a:r>
              <a:rPr lang="en-US" dirty="0"/>
              <a:t>We chose this population because, as the youngest women in the population-risk screening programme, they are less likely to suffer from overdiagnosis than older women. </a:t>
            </a:r>
          </a:p>
          <a:p>
            <a:endParaRPr lang="en-US" dirty="0"/>
          </a:p>
          <a:p>
            <a:r>
              <a:rPr lang="en-US" dirty="0"/>
              <a:t>In terms of breast density, it is a scale from A to </a:t>
            </a:r>
            <a:r>
              <a:rPr lang="en-US" dirty="0" err="1"/>
              <a:t>to</a:t>
            </a:r>
            <a:r>
              <a:rPr lang="en-US" dirty="0"/>
              <a:t> D </a:t>
            </a:r>
          </a:p>
          <a:p>
            <a:r>
              <a:rPr lang="en-US" dirty="0"/>
              <a:t>But why did we choose the BI-RADS Bs – average mammographic density?</a:t>
            </a:r>
          </a:p>
        </p:txBody>
      </p:sp>
      <p:sp>
        <p:nvSpPr>
          <p:cNvPr id="4" name="Slide Number Placeholder 3"/>
          <p:cNvSpPr>
            <a:spLocks noGrp="1"/>
          </p:cNvSpPr>
          <p:nvPr>
            <p:ph type="sldNum" sz="quarter" idx="5"/>
          </p:nvPr>
        </p:nvSpPr>
        <p:spPr/>
        <p:txBody>
          <a:bodyPr/>
          <a:lstStyle/>
          <a:p>
            <a:fld id="{AC34E88D-E439-5643-9533-CAAD88B9B72F}" type="slidenum">
              <a:rPr lang="en-US" smtClean="0"/>
              <a:t>3</a:t>
            </a:fld>
            <a:endParaRPr lang="en-US"/>
          </a:p>
        </p:txBody>
      </p:sp>
    </p:spTree>
    <p:extLst>
      <p:ext uri="{BB962C8B-B14F-4D97-AF65-F5344CB8AC3E}">
        <p14:creationId xmlns:p14="http://schemas.microsoft.com/office/powerpoint/2010/main" val="327988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BIRADS density scale from A to D, a are almost fatty  breasts and D are extremely dense. Our population women with average density, so BIRADS B and approximately 40% women aged 50-52 will be in this category.</a:t>
            </a:r>
          </a:p>
          <a:p>
            <a:endParaRPr lang="en-US" dirty="0"/>
          </a:p>
          <a:p>
            <a:r>
              <a:rPr lang="en-US" dirty="0"/>
              <a:t>So why have we chosen </a:t>
            </a:r>
            <a:r>
              <a:rPr lang="en-US" dirty="0" err="1"/>
              <a:t>Birads</a:t>
            </a:r>
            <a:r>
              <a:rPr lang="en-US" dirty="0"/>
              <a:t> B….</a:t>
            </a:r>
          </a:p>
        </p:txBody>
      </p:sp>
      <p:sp>
        <p:nvSpPr>
          <p:cNvPr id="4" name="Slide Number Placeholder 3"/>
          <p:cNvSpPr>
            <a:spLocks noGrp="1"/>
          </p:cNvSpPr>
          <p:nvPr>
            <p:ph type="sldNum" sz="quarter" idx="5"/>
          </p:nvPr>
        </p:nvSpPr>
        <p:spPr/>
        <p:txBody>
          <a:bodyPr/>
          <a:lstStyle/>
          <a:p>
            <a:fld id="{AC34E88D-E439-5643-9533-CAAD88B9B72F}" type="slidenum">
              <a:rPr lang="en-US" smtClean="0"/>
              <a:t>4</a:t>
            </a:fld>
            <a:endParaRPr lang="en-US"/>
          </a:p>
        </p:txBody>
      </p:sp>
    </p:spTree>
    <p:extLst>
      <p:ext uri="{BB962C8B-B14F-4D97-AF65-F5344CB8AC3E}">
        <p14:creationId xmlns:p14="http://schemas.microsoft.com/office/powerpoint/2010/main" val="1917693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Research often focuses on breast cancers missed by mammography in women with the most dense breasts.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Women with BI-RADS density B have their cancers missed by mammography too.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Danish screening study found that mammography missed over 50% of cancers for women in the densest mammographic category but it also missed 20% of cancers for women in the least dense category.</a:t>
            </a:r>
            <a:r>
              <a:rPr lang="en-GB" dirty="0">
                <a:effectLst/>
              </a:rPr>
              <a:t> </a:t>
            </a:r>
            <a:endParaRPr lang="en-US" dirty="0"/>
          </a:p>
        </p:txBody>
      </p:sp>
      <p:sp>
        <p:nvSpPr>
          <p:cNvPr id="4" name="Slide Number Placeholder 3"/>
          <p:cNvSpPr>
            <a:spLocks noGrp="1"/>
          </p:cNvSpPr>
          <p:nvPr>
            <p:ph type="sldNum" sz="quarter" idx="5"/>
          </p:nvPr>
        </p:nvSpPr>
        <p:spPr/>
        <p:txBody>
          <a:bodyPr/>
          <a:lstStyle/>
          <a:p>
            <a:fld id="{AC34E88D-E439-5643-9533-CAAD88B9B72F}" type="slidenum">
              <a:rPr lang="en-US" smtClean="0"/>
              <a:t>5</a:t>
            </a:fld>
            <a:endParaRPr lang="en-US"/>
          </a:p>
        </p:txBody>
      </p:sp>
    </p:spTree>
    <p:extLst>
      <p:ext uri="{BB962C8B-B14F-4D97-AF65-F5344CB8AC3E}">
        <p14:creationId xmlns:p14="http://schemas.microsoft.com/office/powerpoint/2010/main" val="1621532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DBFEE-9FC4-65FE-E5A8-626D822DAC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D3324E-7414-B7CD-A951-5A8C73E964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5590C4-2EFB-3B83-EF13-2AB2F9E5570A}"/>
              </a:ext>
            </a:extLst>
          </p:cNvPr>
          <p:cNvSpPr>
            <a:spLocks noGrp="1"/>
          </p:cNvSpPr>
          <p:nvPr>
            <p:ph type="body" idx="1"/>
          </p:nvPr>
        </p:nvSpPr>
        <p:spPr/>
        <p:txBody>
          <a:bodyPr/>
          <a:lstStyle/>
          <a:p>
            <a:r>
              <a:rPr lang="en-US" dirty="0"/>
              <a:t>And in terms of the biology of cancers that were missed…</a:t>
            </a:r>
          </a:p>
          <a:p>
            <a:endParaRPr lang="en-US" dirty="0"/>
          </a:p>
          <a:p>
            <a:r>
              <a:rPr lang="en-US" dirty="0"/>
              <a:t>The most difficult cancers for mammography to detect are the small aggressive cancers, the cancers that could make the greatest difference to a woman’s survival if we could find them earlier</a:t>
            </a:r>
          </a:p>
          <a:p>
            <a:endParaRPr lang="en-US" dirty="0"/>
          </a:p>
          <a:p>
            <a:r>
              <a:rPr lang="en-US" dirty="0"/>
              <a:t>This paper estimated that the relative sensitivity of mammographic screening for small (&lt;15mm)  grade 3 cancers is only a quarter of that for small grade 1 cancers… </a:t>
            </a:r>
          </a:p>
          <a:p>
            <a:r>
              <a:rPr lang="en-US" b="1" dirty="0"/>
              <a:t>So, there is considerable potential for more lives to be saved from breast cancer through earlier detection.</a:t>
            </a:r>
          </a:p>
        </p:txBody>
      </p:sp>
      <p:sp>
        <p:nvSpPr>
          <p:cNvPr id="4" name="Slide Number Placeholder 3">
            <a:extLst>
              <a:ext uri="{FF2B5EF4-FFF2-40B4-BE49-F238E27FC236}">
                <a16:creationId xmlns:a16="http://schemas.microsoft.com/office/drawing/2014/main" id="{B969DA15-3C63-63F9-5F1A-E1A41E8B00BB}"/>
              </a:ext>
            </a:extLst>
          </p:cNvPr>
          <p:cNvSpPr>
            <a:spLocks noGrp="1"/>
          </p:cNvSpPr>
          <p:nvPr>
            <p:ph type="sldNum" sz="quarter" idx="5"/>
          </p:nvPr>
        </p:nvSpPr>
        <p:spPr/>
        <p:txBody>
          <a:bodyPr/>
          <a:lstStyle/>
          <a:p>
            <a:fld id="{AC34E88D-E439-5643-9533-CAAD88B9B72F}" type="slidenum">
              <a:rPr lang="en-US" smtClean="0"/>
              <a:t>6</a:t>
            </a:fld>
            <a:endParaRPr lang="en-US"/>
          </a:p>
        </p:txBody>
      </p:sp>
    </p:spTree>
    <p:extLst>
      <p:ext uri="{BB962C8B-B14F-4D97-AF65-F5344CB8AC3E}">
        <p14:creationId xmlns:p14="http://schemas.microsoft.com/office/powerpoint/2010/main" val="74392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dirty="0">
                <a:effectLst/>
                <a:latin typeface="Helvetica" pitchFamily="2" charset="0"/>
                <a:ea typeface="Calibri" panose="020F0502020204030204" pitchFamily="34" charset="0"/>
                <a:cs typeface="Times New Roman" panose="02020603050405020304" pitchFamily="18" charset="0"/>
              </a:rPr>
              <a:t>Compared with other cancers, breast cancer has high 1, 5 and 10-year net survival rates,… still, </a:t>
            </a:r>
            <a:r>
              <a:rPr lang="en-GB" sz="900" u="sng" dirty="0">
                <a:solidFill>
                  <a:srgbClr val="008080"/>
                </a:solidFill>
                <a:effectLst/>
                <a:latin typeface="Helvetica" pitchFamily="2" charset="0"/>
                <a:ea typeface="Calibri" panose="020F0502020204030204" pitchFamily="34" charset="0"/>
                <a:cs typeface="Times New Roman" panose="02020603050405020304" pitchFamily="18" charset="0"/>
              </a:rPr>
              <a:t>45% </a:t>
            </a:r>
            <a:r>
              <a:rPr lang="en-GB" sz="900" dirty="0">
                <a:effectLst/>
                <a:latin typeface="Helvetica" pitchFamily="2" charset="0"/>
                <a:ea typeface="Calibri" panose="020F0502020204030204" pitchFamily="34" charset="0"/>
                <a:cs typeface="Times New Roman" panose="02020603050405020304" pitchFamily="18" charset="0"/>
              </a:rPr>
              <a:t>of women diagnosed with breast cancer in the UK do eventually die from breast cancer</a:t>
            </a:r>
            <a:r>
              <a:rPr lang="en-GB" sz="900" dirty="0">
                <a:solidFill>
                  <a:srgbClr val="000000"/>
                </a:solidFill>
                <a:effectLst/>
                <a:latin typeface="Helvetica" pitchFamily="2" charset="0"/>
                <a:ea typeface="Calibri" panose="020F0502020204030204" pitchFamily="34" charset="0"/>
                <a:cs typeface="Times New Roman" panose="02020603050405020304" pitchFamily="18" charset="0"/>
              </a:rPr>
              <a:t> and </a:t>
            </a:r>
            <a:r>
              <a:rPr lang="en-GB" sz="900" dirty="0">
                <a:effectLst/>
                <a:latin typeface="Helvetica" pitchFamily="2" charset="0"/>
                <a:ea typeface="Calibri" panose="020F0502020204030204" pitchFamily="34" charset="0"/>
                <a:cs typeface="Times New Roman" panose="02020603050405020304" pitchFamily="18" charset="0"/>
              </a:rPr>
              <a:t>it has been estimated that over 57,000 people in </a:t>
            </a:r>
            <a:r>
              <a:rPr lang="en-GB" sz="900" b="1" dirty="0">
                <a:effectLst/>
                <a:latin typeface="Helvetica" pitchFamily="2" charset="0"/>
                <a:ea typeface="Calibri" panose="020F0502020204030204" pitchFamily="34" charset="0"/>
                <a:cs typeface="Times New Roman" panose="02020603050405020304" pitchFamily="18" charset="0"/>
              </a:rPr>
              <a:t>the</a:t>
            </a:r>
            <a:r>
              <a:rPr lang="en-GB" sz="900" b="1" dirty="0">
                <a:effectLst/>
                <a:highlight>
                  <a:srgbClr val="FFFF00"/>
                </a:highlight>
                <a:latin typeface="Helvetica" pitchFamily="2" charset="0"/>
                <a:ea typeface="Calibri" panose="020F0502020204030204" pitchFamily="34" charset="0"/>
                <a:cs typeface="Times New Roman" panose="02020603050405020304" pitchFamily="18" charset="0"/>
              </a:rPr>
              <a:t> UK </a:t>
            </a:r>
            <a:r>
              <a:rPr lang="en-GB" sz="900" dirty="0">
                <a:effectLst/>
                <a:latin typeface="Helvetica" pitchFamily="2" charset="0"/>
                <a:ea typeface="Calibri" panose="020F0502020204030204" pitchFamily="34" charset="0"/>
                <a:cs typeface="Times New Roman" panose="02020603050405020304" pitchFamily="18" charset="0"/>
              </a:rPr>
              <a:t>are living with metastatic breast cancer and that means living with the knowledge that their cancer is incurable</a:t>
            </a:r>
            <a:r>
              <a:rPr lang="en-GB" sz="900" dirty="0">
                <a:solidFill>
                  <a:srgbClr val="000000"/>
                </a:solidFill>
                <a:effectLst/>
                <a:latin typeface="Helvetica" pitchFamily="2" charset="0"/>
                <a:ea typeface="Calibri" panose="020F0502020204030204" pitchFamily="34" charset="0"/>
                <a:cs typeface="Times New Roman" panose="02020603050405020304" pitchFamily="18" charset="0"/>
              </a:rPr>
              <a:t>.</a:t>
            </a:r>
            <a:r>
              <a:rPr lang="en-GB" sz="900" dirty="0">
                <a:effectLst/>
                <a:latin typeface="Helvetica" pitchFamily="2" charset="0"/>
                <a:ea typeface="Calibri" panose="020F0502020204030204" pitchFamily="34" charset="0"/>
                <a:cs typeface="Times New Roman" panose="02020603050405020304" pitchFamily="18" charset="0"/>
              </a:rPr>
              <a:t>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dirty="0">
              <a:effectLst/>
              <a:latin typeface="Helvetica" pitchFamily="2" charset="0"/>
              <a:ea typeface="Calibri" panose="020F0502020204030204" pitchFamily="34"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dirty="0">
                <a:effectLst/>
                <a:latin typeface="Helvetica" pitchFamily="2" charset="0"/>
                <a:ea typeface="Calibri" panose="020F0502020204030204" pitchFamily="34" charset="0"/>
                <a:cs typeface="Times New Roman" panose="02020603050405020304" pitchFamily="18" charset="0"/>
              </a:rPr>
              <a:t>Mammographic underdiagnosis of small aggressive cancers causes treatment delay and an increased chance both of the morbidity of living with metastatic breast cancer and with its treatment, and ultimately a higher chance of breast cancer mortality.</a:t>
            </a:r>
            <a:r>
              <a:rPr lang="en-GB" sz="900" dirty="0">
                <a:effectLst/>
                <a:latin typeface="Helvetica" pitchFamily="2" charset="0"/>
                <a:cs typeface="Times New Roman" panose="02020603050405020304" pitchFamily="18" charset="0"/>
              </a:rPr>
              <a:t>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If earlier detection with MRI could find breast cancers earlier before they metastasize, could the higher cost of screening with MRI potentially be offset by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lower metastatic treatment costs</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dirty="0">
              <a:effectLst/>
              <a:latin typeface="Helvetica" pitchFamily="2"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C34E88D-E439-5643-9533-CAAD88B9B72F}" type="slidenum">
              <a:rPr lang="en-US" smtClean="0"/>
              <a:t>7</a:t>
            </a:fld>
            <a:endParaRPr lang="en-US"/>
          </a:p>
        </p:txBody>
      </p:sp>
    </p:spTree>
    <p:extLst>
      <p:ext uri="{BB962C8B-B14F-4D97-AF65-F5344CB8AC3E}">
        <p14:creationId xmlns:p14="http://schemas.microsoft.com/office/powerpoint/2010/main" val="3578334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from these studies, that MRI can pick up sub-centimetre aggressive breast cancer and provide a survival advantage for women at very high risk. </a:t>
            </a:r>
          </a:p>
          <a:p>
            <a:endParaRPr lang="en-US" dirty="0"/>
          </a:p>
          <a:p>
            <a:r>
              <a:rPr lang="en-US" dirty="0"/>
              <a:t>Could we use MRI to </a:t>
            </a:r>
            <a:r>
              <a:rPr lang="en-US" b="1" dirty="0"/>
              <a:t>achieve earlier detection and to improve survival from breast cancer</a:t>
            </a:r>
            <a:r>
              <a:rPr lang="en-US" dirty="0"/>
              <a:t> for a wider group of women and not restrict its use to only those at very high risk?</a:t>
            </a:r>
          </a:p>
        </p:txBody>
      </p:sp>
      <p:sp>
        <p:nvSpPr>
          <p:cNvPr id="4" name="Slide Number Placeholder 3"/>
          <p:cNvSpPr>
            <a:spLocks noGrp="1"/>
          </p:cNvSpPr>
          <p:nvPr>
            <p:ph type="sldNum" sz="quarter" idx="5"/>
          </p:nvPr>
        </p:nvSpPr>
        <p:spPr/>
        <p:txBody>
          <a:bodyPr/>
          <a:lstStyle/>
          <a:p>
            <a:fld id="{AC34E88D-E439-5643-9533-CAAD88B9B72F}" type="slidenum">
              <a:rPr lang="en-US" smtClean="0"/>
              <a:t>8</a:t>
            </a:fld>
            <a:endParaRPr lang="en-US"/>
          </a:p>
        </p:txBody>
      </p:sp>
    </p:spTree>
    <p:extLst>
      <p:ext uri="{BB962C8B-B14F-4D97-AF65-F5344CB8AC3E}">
        <p14:creationId xmlns:p14="http://schemas.microsoft.com/office/powerpoint/2010/main" val="643360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Until now, researchers have understandably focused on women with heterogeneously dense or extremely dense breasts. </a:t>
            </a:r>
          </a:p>
          <a:p>
            <a:endParaRPr lang="en-US" dirty="0"/>
          </a:p>
          <a:p>
            <a:r>
              <a:rPr lang="en-US" dirty="0"/>
              <a:t>Christopher Comstock’s EA1141 trial has shown an impressive additional cancer detection by abbreviated MRI over digital breast tomosynthesis, and the </a:t>
            </a:r>
            <a:r>
              <a:rPr lang="en-US" b="1" dirty="0"/>
              <a:t>DENSE trial additionally showed a five-fold reduction in the interval cancer rate over mammographic techniques,… demonstrating that the additional cancers found were clinically significant. </a:t>
            </a:r>
          </a:p>
        </p:txBody>
      </p:sp>
      <p:sp>
        <p:nvSpPr>
          <p:cNvPr id="4" name="Slide Number Placeholder 3"/>
          <p:cNvSpPr>
            <a:spLocks noGrp="1"/>
          </p:cNvSpPr>
          <p:nvPr>
            <p:ph type="sldNum" sz="quarter" idx="5"/>
          </p:nvPr>
        </p:nvSpPr>
        <p:spPr/>
        <p:txBody>
          <a:bodyPr/>
          <a:lstStyle/>
          <a:p>
            <a:fld id="{106E7D05-448D-DE45-A23D-9869AA7F8FD5}" type="slidenum">
              <a:rPr lang="en-US" smtClean="0"/>
              <a:t>9</a:t>
            </a:fld>
            <a:endParaRPr lang="en-US"/>
          </a:p>
        </p:txBody>
      </p:sp>
    </p:spTree>
    <p:extLst>
      <p:ext uri="{BB962C8B-B14F-4D97-AF65-F5344CB8AC3E}">
        <p14:creationId xmlns:p14="http://schemas.microsoft.com/office/powerpoint/2010/main" val="3452452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3429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9144000" cy="3429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3720103"/>
            <a:ext cx="5829300" cy="1097280"/>
          </a:xfrm>
        </p:spPr>
        <p:txBody>
          <a:bodyPr anchor="ctr">
            <a:normAutofit/>
          </a:bodyPr>
          <a:lstStyle>
            <a:lvl1pPr algn="r">
              <a:defRPr sz="3750" spc="150" baseline="0"/>
            </a:lvl1pPr>
          </a:lstStyle>
          <a:p>
            <a:r>
              <a:rPr lang="en-GB"/>
              <a:t>Click to edit Master title style</a:t>
            </a:r>
            <a:endParaRPr lang="en-US" dirty="0"/>
          </a:p>
        </p:txBody>
      </p:sp>
      <p:sp>
        <p:nvSpPr>
          <p:cNvPr id="3" name="Subtitle 2"/>
          <p:cNvSpPr>
            <a:spLocks noGrp="1"/>
          </p:cNvSpPr>
          <p:nvPr>
            <p:ph type="subTitle" idx="1"/>
          </p:nvPr>
        </p:nvSpPr>
        <p:spPr>
          <a:xfrm>
            <a:off x="6457950" y="3720103"/>
            <a:ext cx="2400300" cy="1097280"/>
          </a:xfrm>
        </p:spPr>
        <p:txBody>
          <a:bodyPr lIns="91440" rIns="91440" anchor="ctr">
            <a:normAutofit/>
          </a:bodyPr>
          <a:lstStyle>
            <a:lvl1pPr marL="0" indent="0" algn="l">
              <a:lnSpc>
                <a:spcPct val="100000"/>
              </a:lnSpc>
              <a:spcBef>
                <a:spcPts val="0"/>
              </a:spcBef>
              <a:buNone/>
              <a:defRPr sz="1350">
                <a:solidFill>
                  <a:schemeClr val="tx1">
                    <a:lumMod val="95000"/>
                    <a:lumOff val="5000"/>
                  </a:schemeClr>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4F0E216-BA48-4F04-AC4F-645AA0DD6AC6}" type="datetimeFigureOut">
              <a:rPr lang="en-US" smtClean="0"/>
              <a:t>3/14/2025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607A7-8386-47DB-8578-DDEDD194E5D4}" type="slidenum">
              <a:rPr lang="en-US" smtClean="0"/>
              <a:t>‹#›</a:t>
            </a:fld>
            <a:endParaRPr lang="en-US" dirty="0"/>
          </a:p>
        </p:txBody>
      </p:sp>
      <p:cxnSp>
        <p:nvCxnSpPr>
          <p:cNvPr id="8" name="Straight Connector 7"/>
          <p:cNvCxnSpPr/>
          <p:nvPr/>
        </p:nvCxnSpPr>
        <p:spPr>
          <a:xfrm flipV="1">
            <a:off x="6290132" y="3948080"/>
            <a:ext cx="0" cy="6858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0659251"/>
      </p:ext>
    </p:extLst>
  </p:cSld>
  <p:clrMapOvr>
    <a:masterClrMapping/>
  </p:clrMapOvr>
  <mc:AlternateContent xmlns:mc="http://schemas.openxmlformats.org/markup-compatibility/2006" xmlns:p14="http://schemas.microsoft.com/office/powerpoint/2010/main">
    <mc:Choice Requires="p14">
      <p:transition p14:dur="100" advTm="31166">
        <p:cut/>
      </p:transition>
    </mc:Choice>
    <mc:Fallback xmlns="">
      <p:transition advTm="31166">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4F0E216-BA48-4F04-AC4F-645AA0DD6AC6}" type="datetimeFigureOut">
              <a:rPr lang="en-US" smtClean="0"/>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82433844"/>
      </p:ext>
    </p:extLst>
  </p:cSld>
  <p:clrMapOvr>
    <a:masterClrMapping/>
  </p:clrMapOvr>
  <mc:AlternateContent xmlns:mc="http://schemas.openxmlformats.org/markup-compatibility/2006" xmlns:p14="http://schemas.microsoft.com/office/powerpoint/2010/main">
    <mc:Choice Requires="p14">
      <p:transition p14:dur="100" advTm="31166">
        <p:cut/>
      </p:transition>
    </mc:Choice>
    <mc:Fallback xmlns="">
      <p:transition advTm="31166">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571500"/>
            <a:ext cx="1971675" cy="4057650"/>
          </a:xfrm>
        </p:spPr>
        <p:txBody>
          <a:bodyPr vert="eaVert" lIns="45720" tIns="91440" rIns="45720" bIns="91440"/>
          <a:lstStyle/>
          <a:p>
            <a:r>
              <a:rPr lang="en-GB"/>
              <a:t>Click to edit Master title style</a:t>
            </a:r>
            <a:endParaRPr lang="en-US" dirty="0"/>
          </a:p>
        </p:txBody>
      </p:sp>
      <p:sp>
        <p:nvSpPr>
          <p:cNvPr id="3" name="Vertical Text Placeholder 2"/>
          <p:cNvSpPr>
            <a:spLocks noGrp="1"/>
          </p:cNvSpPr>
          <p:nvPr>
            <p:ph type="body" orient="vert" idx="1"/>
          </p:nvPr>
        </p:nvSpPr>
        <p:spPr>
          <a:xfrm>
            <a:off x="742951" y="571500"/>
            <a:ext cx="5686425" cy="405765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4F0E216-BA48-4F04-AC4F-645AA0DD6AC6}" type="datetimeFigureOut">
              <a:rPr lang="en-US" smtClean="0"/>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607A7-8386-47DB-8578-DDEDD194E5D4}" type="slidenum">
              <a:rPr lang="en-US" smtClean="0"/>
              <a:t>‹#›</a:t>
            </a:fld>
            <a:endParaRPr lang="en-US"/>
          </a:p>
        </p:txBody>
      </p:sp>
      <p:cxnSp>
        <p:nvCxnSpPr>
          <p:cNvPr id="7" name="Straight Connector 6"/>
          <p:cNvCxnSpPr/>
          <p:nvPr/>
        </p:nvCxnSpPr>
        <p:spPr>
          <a:xfrm rot="5400000" flipV="1">
            <a:off x="7543800" y="44447"/>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8352493"/>
      </p:ext>
    </p:extLst>
  </p:cSld>
  <p:clrMapOvr>
    <a:masterClrMapping/>
  </p:clrMapOvr>
  <mc:AlternateContent xmlns:mc="http://schemas.openxmlformats.org/markup-compatibility/2006" xmlns:p14="http://schemas.microsoft.com/office/powerpoint/2010/main">
    <mc:Choice Requires="p14">
      <p:transition p14:dur="100" advTm="31166">
        <p:cut/>
      </p:transition>
    </mc:Choice>
    <mc:Fallback xmlns="">
      <p:transition advTm="31166">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4F0E216-BA48-4F04-AC4F-645AA0DD6AC6}" type="datetimeFigureOut">
              <a:rPr lang="en-US" smtClean="0"/>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977244754"/>
      </p:ext>
    </p:extLst>
  </p:cSld>
  <p:clrMapOvr>
    <a:masterClrMapping/>
  </p:clrMapOvr>
  <mc:AlternateContent xmlns:mc="http://schemas.openxmlformats.org/markup-compatibility/2006" xmlns:p14="http://schemas.microsoft.com/office/powerpoint/2010/main">
    <mc:Choice Requires="p14">
      <p:transition p14:dur="100" advTm="31166">
        <p:cut/>
      </p:transition>
    </mc:Choice>
    <mc:Fallback xmlns="">
      <p:transition advTm="31166">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9144000" cy="3429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9144000" cy="3429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3720103"/>
            <a:ext cx="5829300" cy="1097280"/>
          </a:xfrm>
        </p:spPr>
        <p:txBody>
          <a:bodyPr anchor="ctr">
            <a:normAutofit/>
          </a:bodyPr>
          <a:lstStyle>
            <a:lvl1pPr algn="r">
              <a:defRPr sz="3750" b="0" spc="150" baseline="0"/>
            </a:lvl1pPr>
          </a:lstStyle>
          <a:p>
            <a:r>
              <a:rPr lang="en-GB"/>
              <a:t>Click to edit Master title style</a:t>
            </a:r>
            <a:endParaRPr lang="en-US" dirty="0"/>
          </a:p>
        </p:txBody>
      </p:sp>
      <p:sp>
        <p:nvSpPr>
          <p:cNvPr id="3" name="Text Placeholder 2"/>
          <p:cNvSpPr>
            <a:spLocks noGrp="1"/>
          </p:cNvSpPr>
          <p:nvPr>
            <p:ph type="body" idx="1"/>
          </p:nvPr>
        </p:nvSpPr>
        <p:spPr>
          <a:xfrm>
            <a:off x="6457950" y="3720103"/>
            <a:ext cx="2400300" cy="109728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4F0E216-BA48-4F04-AC4F-645AA0DD6AC6}" type="datetimeFigureOut">
              <a:rPr lang="en-US" smtClean="0"/>
              <a:t>3/14/2025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9607A7-8386-47DB-8578-DDEDD194E5D4}" type="slidenum">
              <a:rPr lang="en-US" smtClean="0"/>
              <a:t>‹#›</a:t>
            </a:fld>
            <a:endParaRPr lang="en-US"/>
          </a:p>
        </p:txBody>
      </p:sp>
      <p:cxnSp>
        <p:nvCxnSpPr>
          <p:cNvPr id="8" name="Straight Connector 7"/>
          <p:cNvCxnSpPr/>
          <p:nvPr/>
        </p:nvCxnSpPr>
        <p:spPr>
          <a:xfrm flipV="1">
            <a:off x="6290132" y="3948080"/>
            <a:ext cx="0" cy="6858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6386182"/>
      </p:ext>
    </p:extLst>
  </p:cSld>
  <p:clrMapOvr>
    <a:masterClrMapping/>
  </p:clrMapOvr>
  <mc:AlternateContent xmlns:mc="http://schemas.openxmlformats.org/markup-compatibility/2006" xmlns:p14="http://schemas.microsoft.com/office/powerpoint/2010/main">
    <mc:Choice Requires="p14">
      <p:transition p14:dur="100" advTm="31166">
        <p:cut/>
      </p:transition>
    </mc:Choice>
    <mc:Fallback xmlns="">
      <p:transition advTm="31166">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438912"/>
            <a:ext cx="7290054" cy="112471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768095" y="1714500"/>
            <a:ext cx="3566160" cy="30175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491990" y="1714500"/>
            <a:ext cx="3566160" cy="301752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64F0E216-BA48-4F04-AC4F-645AA0DD6AC6}" type="datetimeFigureOut">
              <a:rPr lang="en-US" smtClean="0"/>
              <a:t>3/14/2025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281991547"/>
      </p:ext>
    </p:extLst>
  </p:cSld>
  <p:clrMapOvr>
    <a:masterClrMapping/>
  </p:clrMapOvr>
  <mc:AlternateContent xmlns:mc="http://schemas.openxmlformats.org/markup-compatibility/2006" xmlns:p14="http://schemas.microsoft.com/office/powerpoint/2010/main">
    <mc:Choice Requires="p14">
      <p:transition p14:dur="100" advTm="31166">
        <p:cut/>
      </p:transition>
    </mc:Choice>
    <mc:Fallback xmlns="">
      <p:transition advTm="31166">
        <p:cut/>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t>Click to edit Master title style</a:t>
            </a:r>
            <a:endParaRPr lang="en-US" dirty="0"/>
          </a:p>
        </p:txBody>
      </p:sp>
      <p:sp>
        <p:nvSpPr>
          <p:cNvPr id="3" name="Text Placeholder 2"/>
          <p:cNvSpPr>
            <a:spLocks noGrp="1"/>
          </p:cNvSpPr>
          <p:nvPr>
            <p:ph type="body" idx="1"/>
          </p:nvPr>
        </p:nvSpPr>
        <p:spPr>
          <a:xfrm>
            <a:off x="768096" y="1634727"/>
            <a:ext cx="3566160" cy="617220"/>
          </a:xfrm>
        </p:spPr>
        <p:txBody>
          <a:bodyPr lIns="137160" rIns="137160" anchor="ctr">
            <a:normAutofit/>
          </a:bodyPr>
          <a:lstStyle>
            <a:lvl1pPr marL="0" indent="0">
              <a:spcBef>
                <a:spcPts val="0"/>
              </a:spcBef>
              <a:spcAft>
                <a:spcPts val="0"/>
              </a:spcAft>
              <a:buNone/>
              <a:defRPr sz="1725" b="0" cap="none" baseline="0">
                <a:solidFill>
                  <a:schemeClr val="accent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768096" y="2225841"/>
            <a:ext cx="3566160" cy="25061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493166" y="1634727"/>
            <a:ext cx="3566160" cy="617220"/>
          </a:xfrm>
        </p:spPr>
        <p:txBody>
          <a:bodyPr lIns="137160" rIns="137160" anchor="ctr">
            <a:normAutofit/>
          </a:bodyPr>
          <a:lstStyle>
            <a:lvl1pPr marL="0" indent="0">
              <a:spcBef>
                <a:spcPts val="0"/>
              </a:spcBef>
              <a:spcAft>
                <a:spcPts val="0"/>
              </a:spcAft>
              <a:buNone/>
              <a:defRPr lang="en-US" sz="1725" b="0" kern="1200" cap="none" baseline="0" dirty="0">
                <a:solidFill>
                  <a:schemeClr val="accent1"/>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1350"/>
              </a:spcBef>
              <a:buNone/>
            </a:pPr>
            <a:r>
              <a:rPr lang="en-GB"/>
              <a:t>Click to edit Master text styles</a:t>
            </a:r>
          </a:p>
        </p:txBody>
      </p:sp>
      <p:sp>
        <p:nvSpPr>
          <p:cNvPr id="6" name="Content Placeholder 5"/>
          <p:cNvSpPr>
            <a:spLocks noGrp="1"/>
          </p:cNvSpPr>
          <p:nvPr>
            <p:ph sz="quarter" idx="4"/>
          </p:nvPr>
        </p:nvSpPr>
        <p:spPr>
          <a:xfrm>
            <a:off x="4493166" y="2225841"/>
            <a:ext cx="3566160" cy="25061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64F0E216-BA48-4F04-AC4F-645AA0DD6AC6}" type="datetimeFigureOut">
              <a:rPr lang="en-US" smtClean="0"/>
              <a:t>3/14/2025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918257257"/>
      </p:ext>
    </p:extLst>
  </p:cSld>
  <p:clrMapOvr>
    <a:masterClrMapping/>
  </p:clrMapOvr>
  <mc:AlternateContent xmlns:mc="http://schemas.openxmlformats.org/markup-compatibility/2006" xmlns:p14="http://schemas.microsoft.com/office/powerpoint/2010/main">
    <mc:Choice Requires="p14">
      <p:transition p14:dur="100" advTm="31166">
        <p:cut/>
      </p:transition>
    </mc:Choice>
    <mc:Fallback xmlns="">
      <p:transition advTm="31166">
        <p:cut/>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64F0E216-BA48-4F04-AC4F-645AA0DD6AC6}" type="datetimeFigureOut">
              <a:rPr lang="en-US" smtClean="0"/>
              <a:t>3/14/2025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91930437"/>
      </p:ext>
    </p:extLst>
  </p:cSld>
  <p:clrMapOvr>
    <a:masterClrMapping/>
  </p:clrMapOvr>
  <mc:AlternateContent xmlns:mc="http://schemas.openxmlformats.org/markup-compatibility/2006" xmlns:p14="http://schemas.microsoft.com/office/powerpoint/2010/main">
    <mc:Choice Requires="p14">
      <p:transition p14:dur="100" advTm="31166">
        <p:cut/>
      </p:transition>
    </mc:Choice>
    <mc:Fallback xmlns="">
      <p:transition advTm="31166">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F0E216-BA48-4F04-AC4F-645AA0DD6AC6}" type="datetimeFigureOut">
              <a:rPr lang="en-US" smtClean="0"/>
              <a:t>3/14/2025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307045595"/>
      </p:ext>
    </p:extLst>
  </p:cSld>
  <p:clrMapOvr>
    <a:masterClrMapping/>
  </p:clrMapOvr>
  <mc:AlternateContent xmlns:mc="http://schemas.openxmlformats.org/markup-compatibility/2006" xmlns:p14="http://schemas.microsoft.com/office/powerpoint/2010/main">
    <mc:Choice Requires="p14">
      <p:transition p14:dur="100" advTm="31166">
        <p:cut/>
      </p:transition>
    </mc:Choice>
    <mc:Fallback xmlns="">
      <p:transition advTm="31166">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353632"/>
            <a:ext cx="3291840" cy="1303020"/>
          </a:xfrm>
        </p:spPr>
        <p:txBody>
          <a:bodyPr>
            <a:noAutofit/>
          </a:bodyPr>
          <a:lstStyle>
            <a:lvl1pPr>
              <a:lnSpc>
                <a:spcPct val="80000"/>
              </a:lnSpc>
              <a:defRPr sz="3000"/>
            </a:lvl1pPr>
          </a:lstStyle>
          <a:p>
            <a:r>
              <a:rPr lang="en-GB"/>
              <a:t>Click to edit Master title style</a:t>
            </a:r>
            <a:endParaRPr lang="en-US" dirty="0"/>
          </a:p>
        </p:txBody>
      </p:sp>
      <p:sp>
        <p:nvSpPr>
          <p:cNvPr id="3" name="Content Placeholder 2"/>
          <p:cNvSpPr>
            <a:spLocks noGrp="1"/>
          </p:cNvSpPr>
          <p:nvPr>
            <p:ph idx="1"/>
          </p:nvPr>
        </p:nvSpPr>
        <p:spPr>
          <a:xfrm>
            <a:off x="4286250" y="617220"/>
            <a:ext cx="4258818" cy="3888486"/>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768096" y="1693129"/>
            <a:ext cx="3291840" cy="2821721"/>
          </a:xfrm>
        </p:spPr>
        <p:txBody>
          <a:bodyPr lIns="91440" rIns="91440">
            <a:normAutofit/>
          </a:bodyPr>
          <a:lstStyle>
            <a:lvl1pPr marL="0" indent="0">
              <a:lnSpc>
                <a:spcPct val="108000"/>
              </a:lnSpc>
              <a:spcBef>
                <a:spcPts val="45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a:t>Click to edit Master text styles</a:t>
            </a:r>
          </a:p>
        </p:txBody>
      </p:sp>
      <p:sp>
        <p:nvSpPr>
          <p:cNvPr id="5" name="Date Placeholder 4"/>
          <p:cNvSpPr>
            <a:spLocks noGrp="1"/>
          </p:cNvSpPr>
          <p:nvPr>
            <p:ph type="dt" sz="half" idx="10"/>
          </p:nvPr>
        </p:nvSpPr>
        <p:spPr/>
        <p:txBody>
          <a:bodyPr/>
          <a:lstStyle/>
          <a:p>
            <a:fld id="{64F0E216-BA48-4F04-AC4F-645AA0DD6AC6}" type="datetimeFigureOut">
              <a:rPr lang="en-US" smtClean="0"/>
              <a:t>3/14/2025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4194807418"/>
      </p:ext>
    </p:extLst>
  </p:cSld>
  <p:clrMapOvr>
    <a:masterClrMapping/>
  </p:clrMapOvr>
  <mc:AlternateContent xmlns:mc="http://schemas.openxmlformats.org/markup-compatibility/2006" xmlns:p14="http://schemas.microsoft.com/office/powerpoint/2010/main">
    <mc:Choice Requires="p14">
      <p:transition p14:dur="100" advTm="31166">
        <p:cut/>
      </p:transition>
    </mc:Choice>
    <mc:Fallback xmlns="">
      <p:transition advTm="31166">
        <p:cut/>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720104"/>
            <a:ext cx="5829300" cy="1097280"/>
          </a:xfrm>
        </p:spPr>
        <p:txBody>
          <a:bodyPr anchor="ctr">
            <a:normAutofit/>
          </a:bodyPr>
          <a:lstStyle>
            <a:lvl1pPr algn="r">
              <a:defRPr sz="3750" spc="150" baseline="0"/>
            </a:lvl1pPr>
          </a:lstStyle>
          <a:p>
            <a:r>
              <a:rPr lang="en-GB"/>
              <a:t>Click to edit Master title style</a:t>
            </a:r>
            <a:endParaRPr lang="en-US" dirty="0"/>
          </a:p>
        </p:txBody>
      </p:sp>
      <p:sp>
        <p:nvSpPr>
          <p:cNvPr id="3" name="Picture Placeholder 2"/>
          <p:cNvSpPr>
            <a:spLocks noGrp="1" noChangeAspect="1"/>
          </p:cNvSpPr>
          <p:nvPr>
            <p:ph type="pic" idx="1"/>
          </p:nvPr>
        </p:nvSpPr>
        <p:spPr>
          <a:xfrm>
            <a:off x="0" y="-1"/>
            <a:ext cx="9141714" cy="3429000"/>
          </a:xfrm>
          <a:solidFill>
            <a:schemeClr val="accent1">
              <a:lumMod val="60000"/>
              <a:lumOff val="40000"/>
            </a:schemeClr>
          </a:solidFill>
        </p:spPr>
        <p:txBody>
          <a:bodyPr lIns="457200" tIns="365760" rIns="45720" bIns="4572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6457950" y="3720104"/>
            <a:ext cx="2400300" cy="109728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64F0E216-BA48-4F04-AC4F-645AA0DD6AC6}" type="datetimeFigureOut">
              <a:rPr lang="en-US" smtClean="0"/>
              <a:t>3/14/2025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9607A7-8386-47DB-8578-DDEDD194E5D4}" type="slidenum">
              <a:rPr lang="en-US" smtClean="0"/>
              <a:t>‹#›</a:t>
            </a:fld>
            <a:endParaRPr lang="en-US"/>
          </a:p>
        </p:txBody>
      </p:sp>
      <p:cxnSp>
        <p:nvCxnSpPr>
          <p:cNvPr id="8" name="Straight Connector 7"/>
          <p:cNvCxnSpPr/>
          <p:nvPr/>
        </p:nvCxnSpPr>
        <p:spPr>
          <a:xfrm flipV="1">
            <a:off x="6290132" y="3948080"/>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5282089"/>
      </p:ext>
    </p:extLst>
  </p:cSld>
  <p:clrMapOvr>
    <a:masterClrMapping/>
  </p:clrMapOvr>
  <mc:AlternateContent xmlns:mc="http://schemas.openxmlformats.org/markup-compatibility/2006" xmlns:p14="http://schemas.microsoft.com/office/powerpoint/2010/main">
    <mc:Choice Requires="p14">
      <p:transition p14:dur="100" advTm="31166">
        <p:cut/>
      </p:transition>
    </mc:Choice>
    <mc:Fallback xmlns="">
      <p:transition advTm="31166">
        <p:cu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438912"/>
            <a:ext cx="7290054" cy="1124712"/>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768096" y="1714500"/>
            <a:ext cx="7290055" cy="3017520"/>
          </a:xfrm>
          <a:prstGeom prst="rect">
            <a:avLst/>
          </a:prstGeom>
        </p:spPr>
        <p:txBody>
          <a:bodyPr vert="horz" lIns="45720" tIns="45720" rIns="4572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68097" y="4853028"/>
            <a:ext cx="1615607" cy="20574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fld id="{64F0E216-BA48-4F04-AC4F-645AA0DD6AC6}" type="datetimeFigureOut">
              <a:rPr lang="en-US" smtClean="0"/>
              <a:pPr/>
              <a:t>3/14/2025</a:t>
            </a:fld>
            <a:endParaRPr lang="en-US" dirty="0"/>
          </a:p>
        </p:txBody>
      </p:sp>
      <p:sp>
        <p:nvSpPr>
          <p:cNvPr id="5" name="Footer Placeholder 4"/>
          <p:cNvSpPr>
            <a:spLocks noGrp="1"/>
          </p:cNvSpPr>
          <p:nvPr>
            <p:ph type="ftr" sz="quarter" idx="3"/>
          </p:nvPr>
        </p:nvSpPr>
        <p:spPr>
          <a:xfrm>
            <a:off x="3632200" y="4853028"/>
            <a:ext cx="4426094" cy="205740"/>
          </a:xfrm>
          <a:prstGeom prst="rect">
            <a:avLst/>
          </a:prstGeom>
        </p:spPr>
        <p:txBody>
          <a:bodyPr vert="horz" lIns="91440" tIns="45720" rIns="91440" bIns="45720" rtlCol="0" anchor="ctr"/>
          <a:lstStyle>
            <a:lvl1pPr algn="r">
              <a:defRPr sz="75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8128000" y="4853028"/>
            <a:ext cx="730250" cy="20574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fld id="{D39607A7-8386-47DB-8578-DDEDD194E5D4}" type="slidenum">
              <a:rPr lang="en-US" smtClean="0"/>
              <a:pPr/>
              <a:t>‹#›</a:t>
            </a:fld>
            <a:endParaRPr lang="en-US" dirty="0"/>
          </a:p>
        </p:txBody>
      </p:sp>
      <p:cxnSp>
        <p:nvCxnSpPr>
          <p:cNvPr id="7" name="Straight Connector 6"/>
          <p:cNvCxnSpPr/>
          <p:nvPr/>
        </p:nvCxnSpPr>
        <p:spPr>
          <a:xfrm flipV="1">
            <a:off x="571500" y="61974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0724927"/>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mc:AlternateContent xmlns:mc="http://schemas.openxmlformats.org/markup-compatibility/2006" xmlns:p14="http://schemas.microsoft.com/office/powerpoint/2010/main">
    <mc:Choice Requires="p14">
      <p:transition p14:dur="100" advTm="31166">
        <p:cut/>
      </p:transition>
    </mc:Choice>
    <mc:Fallback xmlns="">
      <p:transition advTm="31166">
        <p:cut/>
      </p:transition>
    </mc:Fallback>
  </mc:AlternateContent>
  <p:txStyles>
    <p:titleStyle>
      <a:lvl1pPr algn="l" defTabSz="685800" rtl="0" eaLnBrk="1" latinLnBrk="0" hangingPunct="1">
        <a:lnSpc>
          <a:spcPct val="80000"/>
        </a:lnSpc>
        <a:spcBef>
          <a:spcPct val="0"/>
        </a:spcBef>
        <a:buNone/>
        <a:defRPr sz="3750" kern="1200" cap="all" spc="75" baseline="0">
          <a:solidFill>
            <a:schemeClr val="tx1">
              <a:lumMod val="95000"/>
              <a:lumOff val="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Tw Cen MT" panose="020B0602020104020603" pitchFamily="34" charset="0"/>
        <a:buChar char=" "/>
        <a:defRPr sz="1650" kern="1200">
          <a:solidFill>
            <a:schemeClr val="tx1"/>
          </a:solidFill>
          <a:latin typeface="+mn-lt"/>
          <a:ea typeface="+mn-ea"/>
          <a:cs typeface="+mn-cs"/>
        </a:defRPr>
      </a:lvl1pPr>
      <a:lvl2pPr marL="19888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350" kern="1200">
          <a:solidFill>
            <a:schemeClr val="tx1"/>
          </a:solidFill>
          <a:latin typeface="+mn-lt"/>
          <a:ea typeface="+mn-ea"/>
          <a:cs typeface="+mn-cs"/>
        </a:defRPr>
      </a:lvl2pPr>
      <a:lvl3pPr marL="3360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3pPr>
      <a:lvl4pPr marL="44577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4pPr>
      <a:lvl5pPr marL="58293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5.xml"/><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27.png"/><Relationship Id="rId5" Type="http://schemas.microsoft.com/office/2007/relationships/hdphoto" Target="../media/hdphoto1.wdp"/><Relationship Id="rId4" Type="http://schemas.openxmlformats.org/officeDocument/2006/relationships/image" Target="../media/image26.jpe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image" Target="../media/image3.jpeg"/><Relationship Id="rId7" Type="http://schemas.openxmlformats.org/officeDocument/2006/relationships/image" Target="../media/image33.tiff"/><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2.tiff"/><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emf"/><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2.tiff"/><Relationship Id="rId13" Type="http://schemas.openxmlformats.org/officeDocument/2006/relationships/image" Target="../media/image59.png"/><Relationship Id="rId18" Type="http://schemas.openxmlformats.org/officeDocument/2006/relationships/image" Target="../media/image40.jpeg"/><Relationship Id="rId3" Type="http://schemas.openxmlformats.org/officeDocument/2006/relationships/image" Target="../media/image31.png"/><Relationship Id="rId7" Type="http://schemas.openxmlformats.org/officeDocument/2006/relationships/image" Target="../media/image55.png"/><Relationship Id="rId12" Type="http://schemas.openxmlformats.org/officeDocument/2006/relationships/image" Target="../media/image58.png"/><Relationship Id="rId17" Type="http://schemas.openxmlformats.org/officeDocument/2006/relationships/image" Target="../media/image60.png"/><Relationship Id="rId2" Type="http://schemas.openxmlformats.org/officeDocument/2006/relationships/notesSlide" Target="../notesSlides/notesSlide27.xml"/><Relationship Id="rId16" Type="http://schemas.openxmlformats.org/officeDocument/2006/relationships/image" Target="../media/image32.tiff"/><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7.png"/><Relationship Id="rId5" Type="http://schemas.openxmlformats.org/officeDocument/2006/relationships/image" Target="../media/image33.tiff"/><Relationship Id="rId15" Type="http://schemas.openxmlformats.org/officeDocument/2006/relationships/image" Target="../media/image35.png"/><Relationship Id="rId10" Type="http://schemas.openxmlformats.org/officeDocument/2006/relationships/image" Target="../media/image36.png"/><Relationship Id="rId4" Type="http://schemas.openxmlformats.org/officeDocument/2006/relationships/image" Target="../media/image53.tiff"/><Relationship Id="rId9" Type="http://schemas.openxmlformats.org/officeDocument/2006/relationships/image" Target="../media/image56.jpeg"/><Relationship Id="rId1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D819C-0C9A-7C4B-AE55-6A27524EF1CF}"/>
              </a:ext>
            </a:extLst>
          </p:cNvPr>
          <p:cNvSpPr>
            <a:spLocks noGrp="1"/>
          </p:cNvSpPr>
          <p:nvPr>
            <p:ph type="ctrTitle"/>
          </p:nvPr>
        </p:nvSpPr>
        <p:spPr/>
        <p:txBody>
          <a:bodyPr>
            <a:normAutofit/>
          </a:bodyPr>
          <a:lstStyle/>
          <a:p>
            <a:r>
              <a:rPr lang="en-US" sz="4400" dirty="0"/>
              <a:t>FAST MRI: DYAMOND </a:t>
            </a:r>
          </a:p>
        </p:txBody>
      </p:sp>
      <p:sp>
        <p:nvSpPr>
          <p:cNvPr id="3" name="Subtitle 2">
            <a:extLst>
              <a:ext uri="{FF2B5EF4-FFF2-40B4-BE49-F238E27FC236}">
                <a16:creationId xmlns:a16="http://schemas.microsoft.com/office/drawing/2014/main" id="{F3A9A154-6A9E-E64F-964B-FE8A7EAEE2D9}"/>
              </a:ext>
            </a:extLst>
          </p:cNvPr>
          <p:cNvSpPr>
            <a:spLocks noGrp="1"/>
          </p:cNvSpPr>
          <p:nvPr>
            <p:ph type="subTitle" idx="1"/>
          </p:nvPr>
        </p:nvSpPr>
        <p:spPr>
          <a:xfrm>
            <a:off x="6457950" y="3573379"/>
            <a:ext cx="2683764" cy="1570121"/>
          </a:xfrm>
        </p:spPr>
        <p:txBody>
          <a:bodyPr>
            <a:normAutofit/>
          </a:bodyPr>
          <a:lstStyle/>
          <a:p>
            <a:pPr>
              <a:lnSpc>
                <a:spcPct val="90000"/>
              </a:lnSpc>
            </a:pPr>
            <a:r>
              <a:rPr lang="en-US" sz="1600" b="1" dirty="0">
                <a:solidFill>
                  <a:schemeClr val="accent2">
                    <a:lumMod val="50000"/>
                  </a:schemeClr>
                </a:solidFill>
              </a:rPr>
              <a:t>Dr Rebecca Geach</a:t>
            </a:r>
          </a:p>
          <a:p>
            <a:pPr>
              <a:lnSpc>
                <a:spcPct val="90000"/>
              </a:lnSpc>
            </a:pPr>
            <a:r>
              <a:rPr lang="en-US" sz="1125" dirty="0">
                <a:solidFill>
                  <a:schemeClr val="accent2">
                    <a:lumMod val="50000"/>
                  </a:schemeClr>
                </a:solidFill>
              </a:rPr>
              <a:t>Consultant Radiologist/Co-Lead DYAMOND</a:t>
            </a:r>
          </a:p>
          <a:p>
            <a:pPr>
              <a:lnSpc>
                <a:spcPct val="90000"/>
              </a:lnSpc>
            </a:pPr>
            <a:r>
              <a:rPr lang="en-US" sz="1600" b="1" dirty="0">
                <a:solidFill>
                  <a:schemeClr val="accent2">
                    <a:lumMod val="50000"/>
                  </a:schemeClr>
                </a:solidFill>
              </a:rPr>
              <a:t>Dr Lyn Jones</a:t>
            </a:r>
          </a:p>
          <a:p>
            <a:pPr>
              <a:lnSpc>
                <a:spcPct val="90000"/>
              </a:lnSpc>
            </a:pPr>
            <a:r>
              <a:rPr lang="en-US" sz="1125" dirty="0">
                <a:solidFill>
                  <a:schemeClr val="accent2">
                    <a:lumMod val="50000"/>
                  </a:schemeClr>
                </a:solidFill>
              </a:rPr>
              <a:t>Honorary Consultant Radiologist/CI Dyamond</a:t>
            </a:r>
          </a:p>
          <a:p>
            <a:pPr>
              <a:lnSpc>
                <a:spcPct val="90000"/>
              </a:lnSpc>
            </a:pPr>
            <a:r>
              <a:rPr lang="en-US" sz="1125" dirty="0">
                <a:solidFill>
                  <a:schemeClr val="accent2">
                    <a:lumMod val="50000"/>
                  </a:schemeClr>
                </a:solidFill>
              </a:rPr>
              <a:t>North Bristol NHS Trust</a:t>
            </a:r>
          </a:p>
        </p:txBody>
      </p:sp>
      <p:pic>
        <p:nvPicPr>
          <p:cNvPr id="6" name="Picture 5">
            <a:extLst>
              <a:ext uri="{FF2B5EF4-FFF2-40B4-BE49-F238E27FC236}">
                <a16:creationId xmlns:a16="http://schemas.microsoft.com/office/drawing/2014/main" id="{F1315BCA-20F3-3842-A8D6-00EE2E56E9FA}"/>
              </a:ext>
            </a:extLst>
          </p:cNvPr>
          <p:cNvPicPr>
            <a:picLocks noChangeAspect="1"/>
          </p:cNvPicPr>
          <p:nvPr/>
        </p:nvPicPr>
        <p:blipFill>
          <a:blip r:embed="rId3"/>
          <a:stretch>
            <a:fillRect/>
          </a:stretch>
        </p:blipFill>
        <p:spPr>
          <a:xfrm>
            <a:off x="0" y="803573"/>
            <a:ext cx="9144000" cy="2494208"/>
          </a:xfrm>
          <a:prstGeom prst="rect">
            <a:avLst/>
          </a:prstGeom>
        </p:spPr>
      </p:pic>
      <p:pic>
        <p:nvPicPr>
          <p:cNvPr id="8" name="Picture 7">
            <a:extLst>
              <a:ext uri="{FF2B5EF4-FFF2-40B4-BE49-F238E27FC236}">
                <a16:creationId xmlns:a16="http://schemas.microsoft.com/office/drawing/2014/main" id="{C8724F22-BBF3-CCEE-9BEB-DEBBC02DD87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433315" y="0"/>
            <a:ext cx="1708399" cy="923021"/>
          </a:xfrm>
          <a:prstGeom prst="rect">
            <a:avLst/>
          </a:prstGeom>
        </p:spPr>
      </p:pic>
      <p:sp>
        <p:nvSpPr>
          <p:cNvPr id="10" name="TextBox 9">
            <a:extLst>
              <a:ext uri="{FF2B5EF4-FFF2-40B4-BE49-F238E27FC236}">
                <a16:creationId xmlns:a16="http://schemas.microsoft.com/office/drawing/2014/main" id="{DFFA7282-E48E-31F4-484F-43564F3DAD72}"/>
              </a:ext>
            </a:extLst>
          </p:cNvPr>
          <p:cNvSpPr txBox="1"/>
          <p:nvPr/>
        </p:nvSpPr>
        <p:spPr>
          <a:xfrm>
            <a:off x="2608199" y="118569"/>
            <a:ext cx="4723410" cy="353943"/>
          </a:xfrm>
          <a:prstGeom prst="rect">
            <a:avLst/>
          </a:prstGeom>
          <a:noFill/>
        </p:spPr>
        <p:txBody>
          <a:bodyPr wrap="square" rtlCol="0">
            <a:spAutoFit/>
          </a:bodyPr>
          <a:lstStyle/>
          <a:p>
            <a:pPr algn="ctr"/>
            <a:r>
              <a:rPr lang="en-US" sz="1700" b="1" dirty="0">
                <a:solidFill>
                  <a:schemeClr val="accent1">
                    <a:lumMod val="75000"/>
                  </a:schemeClr>
                </a:solidFill>
                <a:latin typeface="ACADEMY ENGRAVED LET PLAIN:1.0" panose="02000000000000000000" pitchFamily="2" charset="0"/>
                <a:ea typeface="Lato" panose="020F0502020204030203" pitchFamily="34" charset="0"/>
                <a:cs typeface="Lato" panose="020F0502020204030203" pitchFamily="34" charset="0"/>
              </a:rPr>
              <a:t>Breast Cancer CAG Conference - 14</a:t>
            </a:r>
            <a:r>
              <a:rPr lang="en-US" sz="1700" b="1" baseline="30000" dirty="0">
                <a:solidFill>
                  <a:schemeClr val="accent1">
                    <a:lumMod val="75000"/>
                  </a:schemeClr>
                </a:solidFill>
                <a:latin typeface="ACADEMY ENGRAVED LET PLAIN:1.0" panose="02000000000000000000" pitchFamily="2" charset="0"/>
                <a:ea typeface="Lato" panose="020F0502020204030203" pitchFamily="34" charset="0"/>
                <a:cs typeface="Lato" panose="020F0502020204030203" pitchFamily="34" charset="0"/>
              </a:rPr>
              <a:t>th</a:t>
            </a:r>
            <a:r>
              <a:rPr lang="en-US" sz="1700" b="1" dirty="0">
                <a:solidFill>
                  <a:schemeClr val="accent1">
                    <a:lumMod val="75000"/>
                  </a:schemeClr>
                </a:solidFill>
                <a:latin typeface="ACADEMY ENGRAVED LET PLAIN:1.0" panose="02000000000000000000" pitchFamily="2" charset="0"/>
                <a:ea typeface="Lato" panose="020F0502020204030203" pitchFamily="34" charset="0"/>
                <a:cs typeface="Lato" panose="020F0502020204030203" pitchFamily="34" charset="0"/>
              </a:rPr>
              <a:t> March 2025</a:t>
            </a:r>
          </a:p>
        </p:txBody>
      </p:sp>
      <p:pic>
        <p:nvPicPr>
          <p:cNvPr id="5" name="Picture 4">
            <a:extLst>
              <a:ext uri="{FF2B5EF4-FFF2-40B4-BE49-F238E27FC236}">
                <a16:creationId xmlns:a16="http://schemas.microsoft.com/office/drawing/2014/main" id="{A810F77C-AD99-A4B3-D420-5D749946C44F}"/>
              </a:ext>
            </a:extLst>
          </p:cNvPr>
          <p:cNvPicPr>
            <a:picLocks noChangeAspect="1"/>
          </p:cNvPicPr>
          <p:nvPr/>
        </p:nvPicPr>
        <p:blipFill>
          <a:blip r:embed="rId5"/>
          <a:stretch>
            <a:fillRect/>
          </a:stretch>
        </p:blipFill>
        <p:spPr>
          <a:xfrm>
            <a:off x="20381" y="3356848"/>
            <a:ext cx="2209152" cy="760528"/>
          </a:xfrm>
          <a:prstGeom prst="rect">
            <a:avLst/>
          </a:prstGeom>
        </p:spPr>
      </p:pic>
      <p:pic>
        <p:nvPicPr>
          <p:cNvPr id="11" name="Picture 10">
            <a:extLst>
              <a:ext uri="{FF2B5EF4-FFF2-40B4-BE49-F238E27FC236}">
                <a16:creationId xmlns:a16="http://schemas.microsoft.com/office/drawing/2014/main" id="{66E41FA0-A226-20B1-A43C-CE81037B8339}"/>
              </a:ext>
            </a:extLst>
          </p:cNvPr>
          <p:cNvPicPr>
            <a:picLocks noChangeAspect="1"/>
          </p:cNvPicPr>
          <p:nvPr/>
        </p:nvPicPr>
        <p:blipFill>
          <a:blip r:embed="rId6"/>
          <a:stretch>
            <a:fillRect/>
          </a:stretch>
        </p:blipFill>
        <p:spPr>
          <a:xfrm>
            <a:off x="0" y="4082694"/>
            <a:ext cx="2209152" cy="1121229"/>
          </a:xfrm>
          <a:prstGeom prst="rect">
            <a:avLst/>
          </a:prstGeom>
        </p:spPr>
      </p:pic>
      <p:pic>
        <p:nvPicPr>
          <p:cNvPr id="7" name="Picture 6">
            <a:extLst>
              <a:ext uri="{FF2B5EF4-FFF2-40B4-BE49-F238E27FC236}">
                <a16:creationId xmlns:a16="http://schemas.microsoft.com/office/drawing/2014/main" id="{7AAD7AFD-2E25-9F94-EA46-4E81737A63A3}"/>
              </a:ext>
            </a:extLst>
          </p:cNvPr>
          <p:cNvPicPr>
            <a:picLocks noChangeAspect="1"/>
          </p:cNvPicPr>
          <p:nvPr/>
        </p:nvPicPr>
        <p:blipFill>
          <a:blip r:embed="rId7"/>
          <a:stretch>
            <a:fillRect/>
          </a:stretch>
        </p:blipFill>
        <p:spPr>
          <a:xfrm>
            <a:off x="20381" y="50305"/>
            <a:ext cx="2567437" cy="819455"/>
          </a:xfrm>
          <a:prstGeom prst="rect">
            <a:avLst/>
          </a:prstGeom>
        </p:spPr>
      </p:pic>
    </p:spTree>
    <p:extLst>
      <p:ext uri="{BB962C8B-B14F-4D97-AF65-F5344CB8AC3E}">
        <p14:creationId xmlns:p14="http://schemas.microsoft.com/office/powerpoint/2010/main" val="3626000986"/>
      </p:ext>
    </p:extLst>
  </p:cSld>
  <p:clrMapOvr>
    <a:masterClrMapping/>
  </p:clrMapOvr>
  <mc:AlternateContent xmlns:mc="http://schemas.openxmlformats.org/markup-compatibility/2006" xmlns:p14="http://schemas.microsoft.com/office/powerpoint/2010/main">
    <mc:Choice Requires="p14">
      <p:transition p14:dur="0" advTm="31166"/>
    </mc:Choice>
    <mc:Fallback xmlns="">
      <p:transition advTm="3116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4201D-B6B9-5F8C-08B5-8BC4BC9B189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4E6EF962-4193-D7AD-C6D7-92F712C77B39}"/>
              </a:ext>
            </a:extLst>
          </p:cNvPr>
          <p:cNvSpPr txBox="1"/>
          <p:nvPr/>
        </p:nvSpPr>
        <p:spPr>
          <a:xfrm flipH="1">
            <a:off x="7110246" y="322561"/>
            <a:ext cx="322118" cy="248209"/>
          </a:xfrm>
          <a:prstGeom prst="rect">
            <a:avLst/>
          </a:prstGeom>
          <a:noFill/>
        </p:spPr>
        <p:txBody>
          <a:bodyPr wrap="square" rtlCol="0">
            <a:spAutoFit/>
          </a:bodyPr>
          <a:lstStyle/>
          <a:p>
            <a:r>
              <a:rPr lang="en-US" sz="1013" b="1" dirty="0">
                <a:solidFill>
                  <a:schemeClr val="bg1"/>
                </a:solidFill>
              </a:rPr>
              <a:t>D</a:t>
            </a:r>
          </a:p>
        </p:txBody>
      </p:sp>
      <p:sp>
        <p:nvSpPr>
          <p:cNvPr id="9" name="TextBox 8">
            <a:extLst>
              <a:ext uri="{FF2B5EF4-FFF2-40B4-BE49-F238E27FC236}">
                <a16:creationId xmlns:a16="http://schemas.microsoft.com/office/drawing/2014/main" id="{95FFFB32-F3EB-12D9-9AAF-E6E7CCAF01FC}"/>
              </a:ext>
            </a:extLst>
          </p:cNvPr>
          <p:cNvSpPr txBox="1"/>
          <p:nvPr/>
        </p:nvSpPr>
        <p:spPr>
          <a:xfrm flipH="1">
            <a:off x="5868726" y="322561"/>
            <a:ext cx="291441" cy="338554"/>
          </a:xfrm>
          <a:prstGeom prst="rect">
            <a:avLst/>
          </a:prstGeom>
          <a:noFill/>
        </p:spPr>
        <p:txBody>
          <a:bodyPr wrap="square" rtlCol="0">
            <a:spAutoFit/>
          </a:bodyPr>
          <a:lstStyle/>
          <a:p>
            <a:r>
              <a:rPr lang="en-US" sz="1600" b="1" dirty="0">
                <a:solidFill>
                  <a:schemeClr val="bg1"/>
                </a:solidFill>
              </a:rPr>
              <a:t>D</a:t>
            </a:r>
          </a:p>
        </p:txBody>
      </p:sp>
      <p:grpSp>
        <p:nvGrpSpPr>
          <p:cNvPr id="17" name="Group 16">
            <a:extLst>
              <a:ext uri="{FF2B5EF4-FFF2-40B4-BE49-F238E27FC236}">
                <a16:creationId xmlns:a16="http://schemas.microsoft.com/office/drawing/2014/main" id="{5A102C2C-3892-3A98-4E1E-E332CD2BD271}"/>
              </a:ext>
            </a:extLst>
          </p:cNvPr>
          <p:cNvGrpSpPr/>
          <p:nvPr/>
        </p:nvGrpSpPr>
        <p:grpSpPr>
          <a:xfrm>
            <a:off x="2500265" y="1074605"/>
            <a:ext cx="2956956" cy="3001550"/>
            <a:chOff x="2553195" y="1199408"/>
            <a:chExt cx="2956956" cy="3001550"/>
          </a:xfrm>
        </p:grpSpPr>
        <p:pic>
          <p:nvPicPr>
            <p:cNvPr id="6" name="Content Placeholder 4">
              <a:extLst>
                <a:ext uri="{FF2B5EF4-FFF2-40B4-BE49-F238E27FC236}">
                  <a16:creationId xmlns:a16="http://schemas.microsoft.com/office/drawing/2014/main" id="{6B4A3966-E0C1-2238-8B2E-44AB48E3F6BF}"/>
                </a:ext>
              </a:extLst>
            </p:cNvPr>
            <p:cNvPicPr>
              <a:picLocks noChangeAspect="1"/>
            </p:cNvPicPr>
            <p:nvPr/>
          </p:nvPicPr>
          <p:blipFill rotWithShape="1">
            <a:blip r:embed="rId3">
              <a:extLst>
                <a:ext uri="{28A0092B-C50C-407E-A947-70E740481C1C}">
                  <a14:useLocalDpi xmlns:a14="http://schemas.microsoft.com/office/drawing/2010/main" val="0"/>
                </a:ext>
              </a:extLst>
            </a:blip>
            <a:srcRect r="50707"/>
            <a:stretch/>
          </p:blipFill>
          <p:spPr>
            <a:xfrm>
              <a:off x="4300287" y="1207681"/>
              <a:ext cx="1209864" cy="2993277"/>
            </a:xfrm>
            <a:prstGeom prst="rect">
              <a:avLst/>
            </a:prstGeom>
            <a:ln>
              <a:noFill/>
            </a:ln>
            <a:effectLst>
              <a:outerShdw blurRad="292100" dist="139700" dir="2700000" algn="tl" rotWithShape="0">
                <a:srgbClr val="333333">
                  <a:alpha val="65000"/>
                </a:srgbClr>
              </a:outerShdw>
            </a:effectLst>
          </p:spPr>
        </p:pic>
        <p:pic>
          <p:nvPicPr>
            <p:cNvPr id="7" name="Content Placeholder 4">
              <a:extLst>
                <a:ext uri="{FF2B5EF4-FFF2-40B4-BE49-F238E27FC236}">
                  <a16:creationId xmlns:a16="http://schemas.microsoft.com/office/drawing/2014/main" id="{0878CD98-17BA-518C-275F-22DFF88A7AAB}"/>
                </a:ext>
              </a:extLst>
            </p:cNvPr>
            <p:cNvPicPr>
              <a:picLocks noChangeAspect="1"/>
            </p:cNvPicPr>
            <p:nvPr/>
          </p:nvPicPr>
          <p:blipFill rotWithShape="1">
            <a:blip r:embed="rId4">
              <a:extLst>
                <a:ext uri="{28A0092B-C50C-407E-A947-70E740481C1C}">
                  <a14:useLocalDpi xmlns:a14="http://schemas.microsoft.com/office/drawing/2010/main" val="0"/>
                </a:ext>
              </a:extLst>
            </a:blip>
            <a:srcRect r="50798"/>
            <a:stretch/>
          </p:blipFill>
          <p:spPr>
            <a:xfrm>
              <a:off x="2553195" y="1199408"/>
              <a:ext cx="1747093" cy="2987400"/>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93339DAC-40FC-C7E7-984C-FFD2472C6F6E}"/>
                </a:ext>
              </a:extLst>
            </p:cNvPr>
            <p:cNvSpPr txBox="1"/>
            <p:nvPr/>
          </p:nvSpPr>
          <p:spPr>
            <a:xfrm flipH="1">
              <a:off x="4397137" y="1248790"/>
              <a:ext cx="208431" cy="301604"/>
            </a:xfrm>
            <a:prstGeom prst="rect">
              <a:avLst/>
            </a:prstGeom>
            <a:noFill/>
          </p:spPr>
          <p:txBody>
            <a:bodyPr wrap="square" rtlCol="0">
              <a:spAutoFit/>
            </a:bodyPr>
            <a:lstStyle/>
            <a:p>
              <a:r>
                <a:rPr lang="en-US" sz="1600" b="1" dirty="0">
                  <a:solidFill>
                    <a:schemeClr val="bg1"/>
                  </a:solidFill>
                </a:rPr>
                <a:t>D</a:t>
              </a:r>
            </a:p>
          </p:txBody>
        </p:sp>
        <p:sp>
          <p:nvSpPr>
            <p:cNvPr id="11" name="TextBox 10">
              <a:extLst>
                <a:ext uri="{FF2B5EF4-FFF2-40B4-BE49-F238E27FC236}">
                  <a16:creationId xmlns:a16="http://schemas.microsoft.com/office/drawing/2014/main" id="{4A902286-92B2-9A05-8B05-B920A407F96C}"/>
                </a:ext>
              </a:extLst>
            </p:cNvPr>
            <p:cNvSpPr txBox="1"/>
            <p:nvPr/>
          </p:nvSpPr>
          <p:spPr>
            <a:xfrm>
              <a:off x="2650044" y="1248790"/>
              <a:ext cx="220053" cy="301604"/>
            </a:xfrm>
            <a:prstGeom prst="rect">
              <a:avLst/>
            </a:prstGeom>
            <a:solidFill>
              <a:schemeClr val="tx1"/>
            </a:solidFill>
          </p:spPr>
          <p:txBody>
            <a:bodyPr wrap="square" rtlCol="0">
              <a:spAutoFit/>
            </a:bodyPr>
            <a:lstStyle/>
            <a:p>
              <a:r>
                <a:rPr lang="en-US" sz="1600" b="1" dirty="0">
                  <a:solidFill>
                    <a:schemeClr val="bg1"/>
                  </a:solidFill>
                </a:rPr>
                <a:t>C</a:t>
              </a:r>
            </a:p>
          </p:txBody>
        </p:sp>
      </p:grpSp>
      <p:pic>
        <p:nvPicPr>
          <p:cNvPr id="15" name="Picture 14">
            <a:extLst>
              <a:ext uri="{FF2B5EF4-FFF2-40B4-BE49-F238E27FC236}">
                <a16:creationId xmlns:a16="http://schemas.microsoft.com/office/drawing/2014/main" id="{5030B322-A442-5277-F392-618157F5B9A7}"/>
              </a:ext>
            </a:extLst>
          </p:cNvPr>
          <p:cNvPicPr>
            <a:picLocks noChangeAspect="1"/>
          </p:cNvPicPr>
          <p:nvPr/>
        </p:nvPicPr>
        <p:blipFill>
          <a:blip r:embed="rId5"/>
          <a:stretch>
            <a:fillRect/>
          </a:stretch>
        </p:blipFill>
        <p:spPr>
          <a:xfrm>
            <a:off x="75343" y="1074605"/>
            <a:ext cx="2095323" cy="2764044"/>
          </a:xfrm>
          <a:prstGeom prst="rect">
            <a:avLst/>
          </a:prstGeom>
        </p:spPr>
      </p:pic>
      <p:sp>
        <p:nvSpPr>
          <p:cNvPr id="19" name="TextBox 18">
            <a:extLst>
              <a:ext uri="{FF2B5EF4-FFF2-40B4-BE49-F238E27FC236}">
                <a16:creationId xmlns:a16="http://schemas.microsoft.com/office/drawing/2014/main" id="{541C0A91-292E-9971-F087-F06EF40B111F}"/>
              </a:ext>
            </a:extLst>
          </p:cNvPr>
          <p:cNvSpPr txBox="1"/>
          <p:nvPr/>
        </p:nvSpPr>
        <p:spPr>
          <a:xfrm>
            <a:off x="5786821" y="586591"/>
            <a:ext cx="2968967" cy="3693319"/>
          </a:xfrm>
          <a:prstGeom prst="rect">
            <a:avLst/>
          </a:prstGeom>
          <a:noFill/>
          <a:ln>
            <a:noFill/>
          </a:ln>
        </p:spPr>
        <p:txBody>
          <a:bodyPr wrap="square" rtlCol="0">
            <a:spAutoFit/>
          </a:bodyPr>
          <a:lstStyle/>
          <a:p>
            <a:r>
              <a:rPr lang="en-US" sz="1800" b="1" dirty="0">
                <a:solidFill>
                  <a:srgbClr val="0070C0"/>
                </a:solidFill>
                <a:cs typeface="Bangla Sangam MN" panose="02000000000000000000" pitchFamily="2" charset="0"/>
              </a:rPr>
              <a:t>The BRAID Trial</a:t>
            </a:r>
          </a:p>
          <a:p>
            <a:r>
              <a:rPr lang="en-US" dirty="0">
                <a:solidFill>
                  <a:srgbClr val="0070C0"/>
                </a:solidFill>
              </a:rPr>
              <a:t>Supplemental screening</a:t>
            </a:r>
          </a:p>
          <a:p>
            <a:r>
              <a:rPr lang="en-US" dirty="0">
                <a:solidFill>
                  <a:srgbClr val="0070C0"/>
                </a:solidFill>
              </a:rPr>
              <a:t>NHSBSP screening clients aged 50-70</a:t>
            </a:r>
          </a:p>
          <a:p>
            <a:pPr marL="285750" indent="-285750">
              <a:buFont typeface="Arial" panose="020B0604020202020204" pitchFamily="34" charset="0"/>
              <a:buChar char="•"/>
            </a:pPr>
            <a:r>
              <a:rPr lang="en-US" dirty="0">
                <a:solidFill>
                  <a:srgbClr val="0070C0"/>
                </a:solidFill>
              </a:rPr>
              <a:t>Automated breast ultrasound</a:t>
            </a:r>
          </a:p>
          <a:p>
            <a:pPr marL="285750" indent="-285750">
              <a:buFont typeface="Arial" panose="020B0604020202020204" pitchFamily="34" charset="0"/>
              <a:buChar char="•"/>
            </a:pPr>
            <a:r>
              <a:rPr lang="en-US" dirty="0">
                <a:solidFill>
                  <a:srgbClr val="0070C0"/>
                </a:solidFill>
              </a:rPr>
              <a:t>Contrast-enhanced spectral mammography</a:t>
            </a:r>
          </a:p>
          <a:p>
            <a:pPr marL="285750" indent="-285750">
              <a:buFont typeface="Arial" panose="020B0604020202020204" pitchFamily="34" charset="0"/>
              <a:buChar char="•"/>
            </a:pPr>
            <a:r>
              <a:rPr lang="en-US" dirty="0">
                <a:solidFill>
                  <a:srgbClr val="0070C0"/>
                </a:solidFill>
              </a:rPr>
              <a:t>Abbreviated breast MRI</a:t>
            </a:r>
          </a:p>
          <a:p>
            <a:pPr marL="285750" indent="-285750">
              <a:buFont typeface="Arial" panose="020B0604020202020204" pitchFamily="34" charset="0"/>
              <a:buChar char="•"/>
            </a:pPr>
            <a:r>
              <a:rPr lang="en-US" dirty="0">
                <a:solidFill>
                  <a:srgbClr val="0070C0"/>
                </a:solidFill>
              </a:rPr>
              <a:t>No supplemental screening</a:t>
            </a:r>
          </a:p>
          <a:p>
            <a:endParaRPr lang="en-US" dirty="0">
              <a:solidFill>
                <a:srgbClr val="0070C0"/>
              </a:solidFill>
            </a:endParaRPr>
          </a:p>
          <a:p>
            <a:r>
              <a:rPr lang="en-US" dirty="0">
                <a:solidFill>
                  <a:srgbClr val="0070C0"/>
                </a:solidFill>
              </a:rPr>
              <a:t>Primary outcome: Cancer detection rate</a:t>
            </a:r>
          </a:p>
        </p:txBody>
      </p:sp>
      <p:sp>
        <p:nvSpPr>
          <p:cNvPr id="20" name="TextBox 19">
            <a:extLst>
              <a:ext uri="{FF2B5EF4-FFF2-40B4-BE49-F238E27FC236}">
                <a16:creationId xmlns:a16="http://schemas.microsoft.com/office/drawing/2014/main" id="{5AB9E097-401E-B948-A08F-78C09A72BE6D}"/>
              </a:ext>
            </a:extLst>
          </p:cNvPr>
          <p:cNvSpPr txBox="1"/>
          <p:nvPr/>
        </p:nvSpPr>
        <p:spPr>
          <a:xfrm>
            <a:off x="244014" y="185055"/>
            <a:ext cx="2626083" cy="523220"/>
          </a:xfrm>
          <a:prstGeom prst="rect">
            <a:avLst/>
          </a:prstGeom>
          <a:noFill/>
        </p:spPr>
        <p:txBody>
          <a:bodyPr wrap="square" rtlCol="0">
            <a:spAutoFit/>
          </a:bodyPr>
          <a:lstStyle/>
          <a:p>
            <a:r>
              <a:rPr lang="en-US" sz="2800" dirty="0">
                <a:solidFill>
                  <a:srgbClr val="0070C0"/>
                </a:solidFill>
                <a:latin typeface="Bangla Sangam MN" panose="02000000000000000000" pitchFamily="2" charset="0"/>
                <a:cs typeface="Bangla Sangam MN" panose="02000000000000000000" pitchFamily="2" charset="0"/>
              </a:rPr>
              <a:t>UK Research</a:t>
            </a:r>
          </a:p>
        </p:txBody>
      </p:sp>
    </p:spTree>
    <p:extLst>
      <p:ext uri="{BB962C8B-B14F-4D97-AF65-F5344CB8AC3E}">
        <p14:creationId xmlns:p14="http://schemas.microsoft.com/office/powerpoint/2010/main" val="1071063126"/>
      </p:ext>
    </p:extLst>
  </p:cSld>
  <p:clrMapOvr>
    <a:masterClrMapping/>
  </p:clrMapOvr>
  <mc:AlternateContent xmlns:mc="http://schemas.openxmlformats.org/markup-compatibility/2006" xmlns:p14="http://schemas.microsoft.com/office/powerpoint/2010/main">
    <mc:Choice Requires="p14">
      <p:transition p14:dur="100" advTm="31166">
        <p:cut/>
      </p:transition>
    </mc:Choice>
    <mc:Fallback xmlns="">
      <p:transition advTm="31166">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A402583E-5DBF-8E12-AAD5-AAC92B543AE0}"/>
              </a:ext>
            </a:extLst>
          </p:cNvPr>
          <p:cNvPicPr>
            <a:picLocks noChangeAspect="1"/>
          </p:cNvPicPr>
          <p:nvPr/>
        </p:nvPicPr>
        <p:blipFill rotWithShape="1">
          <a:blip r:embed="rId3">
            <a:extLst>
              <a:ext uri="{28A0092B-C50C-407E-A947-70E740481C1C}">
                <a14:useLocalDpi xmlns:a14="http://schemas.microsoft.com/office/drawing/2010/main" val="0"/>
              </a:ext>
            </a:extLst>
          </a:blip>
          <a:srcRect r="50471"/>
          <a:stretch/>
        </p:blipFill>
        <p:spPr>
          <a:xfrm>
            <a:off x="510341" y="210329"/>
            <a:ext cx="2301867" cy="3379439"/>
          </a:xfrm>
          <a:prstGeom prst="rect">
            <a:avLst/>
          </a:prstGeom>
        </p:spPr>
      </p:pic>
      <p:pic>
        <p:nvPicPr>
          <p:cNvPr id="3" name="Content Placeholder 4">
            <a:extLst>
              <a:ext uri="{FF2B5EF4-FFF2-40B4-BE49-F238E27FC236}">
                <a16:creationId xmlns:a16="http://schemas.microsoft.com/office/drawing/2014/main" id="{445A2CB3-A14B-CAA8-A30B-E9126254C17C}"/>
              </a:ext>
            </a:extLst>
          </p:cNvPr>
          <p:cNvPicPr>
            <a:picLocks noChangeAspect="1"/>
          </p:cNvPicPr>
          <p:nvPr/>
        </p:nvPicPr>
        <p:blipFill rotWithShape="1">
          <a:blip r:embed="rId4">
            <a:extLst>
              <a:ext uri="{28A0092B-C50C-407E-A947-70E740481C1C}">
                <a14:useLocalDpi xmlns:a14="http://schemas.microsoft.com/office/drawing/2010/main" val="0"/>
              </a:ext>
            </a:extLst>
          </a:blip>
          <a:srcRect t="827" r="50029"/>
          <a:stretch/>
        </p:blipFill>
        <p:spPr>
          <a:xfrm>
            <a:off x="2812209" y="232978"/>
            <a:ext cx="2043436" cy="3330814"/>
          </a:xfrm>
          <a:prstGeom prst="rect">
            <a:avLst/>
          </a:prstGeom>
        </p:spPr>
      </p:pic>
      <p:pic>
        <p:nvPicPr>
          <p:cNvPr id="4" name="Content Placeholder 4">
            <a:extLst>
              <a:ext uri="{FF2B5EF4-FFF2-40B4-BE49-F238E27FC236}">
                <a16:creationId xmlns:a16="http://schemas.microsoft.com/office/drawing/2014/main" id="{B02816E3-93BE-E7B4-541A-1F12A42E2F70}"/>
              </a:ext>
            </a:extLst>
          </p:cNvPr>
          <p:cNvPicPr>
            <a:picLocks noChangeAspect="1"/>
          </p:cNvPicPr>
          <p:nvPr/>
        </p:nvPicPr>
        <p:blipFill rotWithShape="1">
          <a:blip r:embed="rId5">
            <a:extLst>
              <a:ext uri="{28A0092B-C50C-407E-A947-70E740481C1C}">
                <a14:useLocalDpi xmlns:a14="http://schemas.microsoft.com/office/drawing/2010/main" val="0"/>
              </a:ext>
            </a:extLst>
          </a:blip>
          <a:srcRect r="50798"/>
          <a:stretch/>
        </p:blipFill>
        <p:spPr>
          <a:xfrm>
            <a:off x="4855644" y="225238"/>
            <a:ext cx="2112573" cy="3330814"/>
          </a:xfrm>
          <a:prstGeom prst="rect">
            <a:avLst/>
          </a:prstGeom>
        </p:spPr>
      </p:pic>
      <p:pic>
        <p:nvPicPr>
          <p:cNvPr id="5" name="Content Placeholder 4">
            <a:extLst>
              <a:ext uri="{FF2B5EF4-FFF2-40B4-BE49-F238E27FC236}">
                <a16:creationId xmlns:a16="http://schemas.microsoft.com/office/drawing/2014/main" id="{FA9DC756-8674-EE7E-0DB6-75EC4B2BA7BD}"/>
              </a:ext>
            </a:extLst>
          </p:cNvPr>
          <p:cNvPicPr>
            <a:picLocks noChangeAspect="1"/>
          </p:cNvPicPr>
          <p:nvPr/>
        </p:nvPicPr>
        <p:blipFill rotWithShape="1">
          <a:blip r:embed="rId6">
            <a:extLst>
              <a:ext uri="{28A0092B-C50C-407E-A947-70E740481C1C}">
                <a14:useLocalDpi xmlns:a14="http://schemas.microsoft.com/office/drawing/2010/main" val="0"/>
              </a:ext>
            </a:extLst>
          </a:blip>
          <a:srcRect r="48772"/>
          <a:stretch/>
        </p:blipFill>
        <p:spPr>
          <a:xfrm>
            <a:off x="6968217" y="210329"/>
            <a:ext cx="1552569" cy="3360633"/>
          </a:xfrm>
          <a:prstGeom prst="rect">
            <a:avLst/>
          </a:prstGeom>
        </p:spPr>
      </p:pic>
      <p:sp>
        <p:nvSpPr>
          <p:cNvPr id="6" name="Title 5">
            <a:extLst>
              <a:ext uri="{FF2B5EF4-FFF2-40B4-BE49-F238E27FC236}">
                <a16:creationId xmlns:a16="http://schemas.microsoft.com/office/drawing/2014/main" id="{1E0757A3-C4AC-51A3-AE2F-B2618FF440BD}"/>
              </a:ext>
            </a:extLst>
          </p:cNvPr>
          <p:cNvSpPr>
            <a:spLocks noGrp="1"/>
          </p:cNvSpPr>
          <p:nvPr>
            <p:ph type="title"/>
          </p:nvPr>
        </p:nvSpPr>
        <p:spPr/>
        <p:txBody>
          <a:bodyPr/>
          <a:lstStyle/>
          <a:p>
            <a:r>
              <a:rPr lang="en-US" dirty="0"/>
              <a:t>Mammographic Density </a:t>
            </a:r>
            <a:br>
              <a:rPr lang="en-US" dirty="0"/>
            </a:br>
            <a:r>
              <a:rPr lang="en-US" dirty="0"/>
              <a:t>BI-RADS Atlas 2013</a:t>
            </a:r>
          </a:p>
        </p:txBody>
      </p:sp>
      <p:sp>
        <p:nvSpPr>
          <p:cNvPr id="8" name="Text Placeholder 7">
            <a:extLst>
              <a:ext uri="{FF2B5EF4-FFF2-40B4-BE49-F238E27FC236}">
                <a16:creationId xmlns:a16="http://schemas.microsoft.com/office/drawing/2014/main" id="{2D249C7B-51AB-BC40-09A3-EEBF0D7778E3}"/>
              </a:ext>
            </a:extLst>
          </p:cNvPr>
          <p:cNvSpPr>
            <a:spLocks noGrp="1"/>
          </p:cNvSpPr>
          <p:nvPr>
            <p:ph type="body" sz="half" idx="2"/>
          </p:nvPr>
        </p:nvSpPr>
        <p:spPr/>
        <p:txBody>
          <a:bodyPr/>
          <a:lstStyle/>
          <a:p>
            <a:r>
              <a:rPr lang="en-US" dirty="0"/>
              <a:t>A – almost all fatty</a:t>
            </a:r>
          </a:p>
          <a:p>
            <a:r>
              <a:rPr lang="en-US" dirty="0"/>
              <a:t>B – scattered density</a:t>
            </a:r>
          </a:p>
          <a:p>
            <a:r>
              <a:rPr lang="en-US" dirty="0"/>
              <a:t>C – heterogeneously dense</a:t>
            </a:r>
          </a:p>
          <a:p>
            <a:r>
              <a:rPr lang="en-US" dirty="0"/>
              <a:t>D – extremely dense</a:t>
            </a:r>
          </a:p>
        </p:txBody>
      </p:sp>
      <p:sp>
        <p:nvSpPr>
          <p:cNvPr id="10" name="TextBox 9">
            <a:extLst>
              <a:ext uri="{FF2B5EF4-FFF2-40B4-BE49-F238E27FC236}">
                <a16:creationId xmlns:a16="http://schemas.microsoft.com/office/drawing/2014/main" id="{6D680712-8B20-F695-70C2-93164DC5B053}"/>
              </a:ext>
            </a:extLst>
          </p:cNvPr>
          <p:cNvSpPr txBox="1"/>
          <p:nvPr/>
        </p:nvSpPr>
        <p:spPr>
          <a:xfrm>
            <a:off x="654628" y="363682"/>
            <a:ext cx="331961" cy="338554"/>
          </a:xfrm>
          <a:prstGeom prst="rect">
            <a:avLst/>
          </a:prstGeom>
          <a:noFill/>
        </p:spPr>
        <p:txBody>
          <a:bodyPr wrap="square" rtlCol="0">
            <a:spAutoFit/>
          </a:bodyPr>
          <a:lstStyle/>
          <a:p>
            <a:r>
              <a:rPr lang="en-US" sz="1600" b="1" dirty="0">
                <a:solidFill>
                  <a:schemeClr val="bg1"/>
                </a:solidFill>
              </a:rPr>
              <a:t>A</a:t>
            </a:r>
          </a:p>
        </p:txBody>
      </p:sp>
      <p:sp>
        <p:nvSpPr>
          <p:cNvPr id="12" name="TextBox 11">
            <a:extLst>
              <a:ext uri="{FF2B5EF4-FFF2-40B4-BE49-F238E27FC236}">
                <a16:creationId xmlns:a16="http://schemas.microsoft.com/office/drawing/2014/main" id="{052F8A1B-E624-AB0F-768C-CB7E36129373}"/>
              </a:ext>
            </a:extLst>
          </p:cNvPr>
          <p:cNvSpPr txBox="1"/>
          <p:nvPr/>
        </p:nvSpPr>
        <p:spPr>
          <a:xfrm flipH="1">
            <a:off x="7110246" y="322561"/>
            <a:ext cx="322118" cy="338554"/>
          </a:xfrm>
          <a:prstGeom prst="rect">
            <a:avLst/>
          </a:prstGeom>
          <a:noFill/>
        </p:spPr>
        <p:txBody>
          <a:bodyPr wrap="square" rtlCol="0">
            <a:spAutoFit/>
          </a:bodyPr>
          <a:lstStyle/>
          <a:p>
            <a:r>
              <a:rPr lang="en-US" sz="1600" b="1" dirty="0">
                <a:solidFill>
                  <a:schemeClr val="bg1"/>
                </a:solidFill>
              </a:rPr>
              <a:t>D</a:t>
            </a:r>
          </a:p>
        </p:txBody>
      </p:sp>
      <p:sp>
        <p:nvSpPr>
          <p:cNvPr id="13" name="TextBox 12">
            <a:extLst>
              <a:ext uri="{FF2B5EF4-FFF2-40B4-BE49-F238E27FC236}">
                <a16:creationId xmlns:a16="http://schemas.microsoft.com/office/drawing/2014/main" id="{52B1650C-F785-B5E8-E5C7-70DB9E440E1E}"/>
              </a:ext>
            </a:extLst>
          </p:cNvPr>
          <p:cNvSpPr txBox="1"/>
          <p:nvPr/>
        </p:nvSpPr>
        <p:spPr>
          <a:xfrm>
            <a:off x="2954517" y="326117"/>
            <a:ext cx="303033" cy="338554"/>
          </a:xfrm>
          <a:prstGeom prst="rect">
            <a:avLst/>
          </a:prstGeom>
          <a:noFill/>
        </p:spPr>
        <p:txBody>
          <a:bodyPr wrap="square" rtlCol="0">
            <a:spAutoFit/>
          </a:bodyPr>
          <a:lstStyle/>
          <a:p>
            <a:r>
              <a:rPr lang="en-US" sz="1600" b="1" dirty="0">
                <a:solidFill>
                  <a:schemeClr val="bg1"/>
                </a:solidFill>
              </a:rPr>
              <a:t>B</a:t>
            </a:r>
          </a:p>
        </p:txBody>
      </p:sp>
      <p:sp>
        <p:nvSpPr>
          <p:cNvPr id="14" name="TextBox 13">
            <a:extLst>
              <a:ext uri="{FF2B5EF4-FFF2-40B4-BE49-F238E27FC236}">
                <a16:creationId xmlns:a16="http://schemas.microsoft.com/office/drawing/2014/main" id="{0AEF0C91-82A6-647B-BE15-B43546794161}"/>
              </a:ext>
            </a:extLst>
          </p:cNvPr>
          <p:cNvSpPr txBox="1"/>
          <p:nvPr/>
        </p:nvSpPr>
        <p:spPr>
          <a:xfrm>
            <a:off x="4997673" y="326117"/>
            <a:ext cx="374428" cy="338554"/>
          </a:xfrm>
          <a:prstGeom prst="rect">
            <a:avLst/>
          </a:prstGeom>
          <a:solidFill>
            <a:schemeClr val="tx1"/>
          </a:solidFill>
        </p:spPr>
        <p:txBody>
          <a:bodyPr wrap="square" rtlCol="0">
            <a:spAutoFit/>
          </a:bodyPr>
          <a:lstStyle/>
          <a:p>
            <a:r>
              <a:rPr lang="en-US" sz="1600" b="1" dirty="0">
                <a:solidFill>
                  <a:schemeClr val="bg1"/>
                </a:solidFill>
              </a:rPr>
              <a:t>C</a:t>
            </a:r>
          </a:p>
        </p:txBody>
      </p:sp>
      <p:grpSp>
        <p:nvGrpSpPr>
          <p:cNvPr id="9" name="Group 8">
            <a:extLst>
              <a:ext uri="{FF2B5EF4-FFF2-40B4-BE49-F238E27FC236}">
                <a16:creationId xmlns:a16="http://schemas.microsoft.com/office/drawing/2014/main" id="{85BBDD02-7823-9C0D-B8B2-262AA2A913E9}"/>
              </a:ext>
            </a:extLst>
          </p:cNvPr>
          <p:cNvGrpSpPr/>
          <p:nvPr/>
        </p:nvGrpSpPr>
        <p:grpSpPr>
          <a:xfrm>
            <a:off x="555915" y="3255970"/>
            <a:ext cx="7129031" cy="300082"/>
            <a:chOff x="555915" y="3255970"/>
            <a:chExt cx="7129031" cy="300082"/>
          </a:xfrm>
        </p:grpSpPr>
        <p:sp>
          <p:nvSpPr>
            <p:cNvPr id="11" name="TextBox 10">
              <a:extLst>
                <a:ext uri="{FF2B5EF4-FFF2-40B4-BE49-F238E27FC236}">
                  <a16:creationId xmlns:a16="http://schemas.microsoft.com/office/drawing/2014/main" id="{66FA8B6A-95FA-E954-6BA4-DF966B8616F3}"/>
                </a:ext>
              </a:extLst>
            </p:cNvPr>
            <p:cNvSpPr txBox="1"/>
            <p:nvPr/>
          </p:nvSpPr>
          <p:spPr>
            <a:xfrm>
              <a:off x="555915" y="3255970"/>
              <a:ext cx="675408" cy="300082"/>
            </a:xfrm>
            <a:prstGeom prst="rect">
              <a:avLst/>
            </a:prstGeom>
            <a:noFill/>
          </p:spPr>
          <p:txBody>
            <a:bodyPr wrap="square" rtlCol="0">
              <a:spAutoFit/>
            </a:bodyPr>
            <a:lstStyle/>
            <a:p>
              <a:r>
                <a:rPr lang="en-US" dirty="0">
                  <a:solidFill>
                    <a:schemeClr val="bg1"/>
                  </a:solidFill>
                </a:rPr>
                <a:t>10%</a:t>
              </a:r>
            </a:p>
          </p:txBody>
        </p:sp>
        <p:sp>
          <p:nvSpPr>
            <p:cNvPr id="15" name="TextBox 14">
              <a:extLst>
                <a:ext uri="{FF2B5EF4-FFF2-40B4-BE49-F238E27FC236}">
                  <a16:creationId xmlns:a16="http://schemas.microsoft.com/office/drawing/2014/main" id="{6295198A-83B1-7D01-8227-9FF3E538DB15}"/>
                </a:ext>
              </a:extLst>
            </p:cNvPr>
            <p:cNvSpPr txBox="1"/>
            <p:nvPr/>
          </p:nvSpPr>
          <p:spPr>
            <a:xfrm>
              <a:off x="7009538" y="3255970"/>
              <a:ext cx="675408" cy="300082"/>
            </a:xfrm>
            <a:prstGeom prst="rect">
              <a:avLst/>
            </a:prstGeom>
            <a:noFill/>
          </p:spPr>
          <p:txBody>
            <a:bodyPr wrap="square" rtlCol="0">
              <a:spAutoFit/>
            </a:bodyPr>
            <a:lstStyle/>
            <a:p>
              <a:r>
                <a:rPr lang="en-US" dirty="0">
                  <a:solidFill>
                    <a:schemeClr val="bg1"/>
                  </a:solidFill>
                </a:rPr>
                <a:t>10%</a:t>
              </a:r>
            </a:p>
          </p:txBody>
        </p:sp>
        <p:sp>
          <p:nvSpPr>
            <p:cNvPr id="16" name="TextBox 15">
              <a:extLst>
                <a:ext uri="{FF2B5EF4-FFF2-40B4-BE49-F238E27FC236}">
                  <a16:creationId xmlns:a16="http://schemas.microsoft.com/office/drawing/2014/main" id="{9B6FDEF9-0ADB-B5CC-CC07-DB021EC43E6A}"/>
                </a:ext>
              </a:extLst>
            </p:cNvPr>
            <p:cNvSpPr txBox="1"/>
            <p:nvPr/>
          </p:nvSpPr>
          <p:spPr>
            <a:xfrm>
              <a:off x="2910033" y="3255970"/>
              <a:ext cx="675408" cy="300082"/>
            </a:xfrm>
            <a:prstGeom prst="rect">
              <a:avLst/>
            </a:prstGeom>
            <a:noFill/>
          </p:spPr>
          <p:txBody>
            <a:bodyPr wrap="square" rtlCol="0">
              <a:spAutoFit/>
            </a:bodyPr>
            <a:lstStyle/>
            <a:p>
              <a:r>
                <a:rPr lang="en-US" dirty="0">
                  <a:solidFill>
                    <a:schemeClr val="bg1"/>
                  </a:solidFill>
                </a:rPr>
                <a:t>40%</a:t>
              </a:r>
            </a:p>
          </p:txBody>
        </p:sp>
        <p:sp>
          <p:nvSpPr>
            <p:cNvPr id="17" name="TextBox 16">
              <a:extLst>
                <a:ext uri="{FF2B5EF4-FFF2-40B4-BE49-F238E27FC236}">
                  <a16:creationId xmlns:a16="http://schemas.microsoft.com/office/drawing/2014/main" id="{77145247-A0A4-1E18-4173-48C0DA06E977}"/>
                </a:ext>
              </a:extLst>
            </p:cNvPr>
            <p:cNvSpPr txBox="1"/>
            <p:nvPr/>
          </p:nvSpPr>
          <p:spPr>
            <a:xfrm>
              <a:off x="4896965" y="3255970"/>
              <a:ext cx="675408" cy="300082"/>
            </a:xfrm>
            <a:prstGeom prst="rect">
              <a:avLst/>
            </a:prstGeom>
            <a:noFill/>
          </p:spPr>
          <p:txBody>
            <a:bodyPr wrap="square" rtlCol="0">
              <a:spAutoFit/>
            </a:bodyPr>
            <a:lstStyle/>
            <a:p>
              <a:r>
                <a:rPr lang="en-US" dirty="0">
                  <a:solidFill>
                    <a:schemeClr val="bg1"/>
                  </a:solidFill>
                </a:rPr>
                <a:t>40%</a:t>
              </a:r>
            </a:p>
          </p:txBody>
        </p:sp>
      </p:grpSp>
      <p:sp>
        <p:nvSpPr>
          <p:cNvPr id="20" name="Rectangle 19">
            <a:extLst>
              <a:ext uri="{FF2B5EF4-FFF2-40B4-BE49-F238E27FC236}">
                <a16:creationId xmlns:a16="http://schemas.microsoft.com/office/drawing/2014/main" id="{7D4E144D-C2CF-0D4D-72F4-7C14B97EF01F}"/>
              </a:ext>
            </a:extLst>
          </p:cNvPr>
          <p:cNvSpPr/>
          <p:nvPr/>
        </p:nvSpPr>
        <p:spPr>
          <a:xfrm>
            <a:off x="2812209" y="210329"/>
            <a:ext cx="2112572" cy="334572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EB6D5077-0176-B4D6-18DE-383B6D3F27FF}"/>
              </a:ext>
            </a:extLst>
          </p:cNvPr>
          <p:cNvPicPr>
            <a:picLocks noChangeAspect="1"/>
          </p:cNvPicPr>
          <p:nvPr/>
        </p:nvPicPr>
        <p:blipFill rotWithShape="1">
          <a:blip r:embed="rId7"/>
          <a:srcRect l="8426" t="11280" r="7494" b="6500"/>
          <a:stretch/>
        </p:blipFill>
        <p:spPr>
          <a:xfrm>
            <a:off x="555915" y="4176584"/>
            <a:ext cx="2019162" cy="756587"/>
          </a:xfrm>
          <a:prstGeom prst="rect">
            <a:avLst/>
          </a:prstGeom>
        </p:spPr>
      </p:pic>
    </p:spTree>
    <p:extLst>
      <p:ext uri="{BB962C8B-B14F-4D97-AF65-F5344CB8AC3E}">
        <p14:creationId xmlns:p14="http://schemas.microsoft.com/office/powerpoint/2010/main" val="2239031806"/>
      </p:ext>
    </p:extLst>
  </p:cSld>
  <p:clrMapOvr>
    <a:masterClrMapping/>
  </p:clrMapOvr>
  <mc:AlternateContent xmlns:mc="http://schemas.openxmlformats.org/markup-compatibility/2006" xmlns:p14="http://schemas.microsoft.com/office/powerpoint/2010/main">
    <mc:Choice Requires="p14">
      <p:transition p14:dur="100" advTm="31166">
        <p:cut/>
      </p:transition>
    </mc:Choice>
    <mc:Fallback xmlns="">
      <p:transition advTm="31166">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DCEDCFB-E120-148B-3838-9FCF2C7F77C9}"/>
              </a:ext>
            </a:extLst>
          </p:cNvPr>
          <p:cNvGrpSpPr/>
          <p:nvPr/>
        </p:nvGrpSpPr>
        <p:grpSpPr>
          <a:xfrm>
            <a:off x="218037" y="1129880"/>
            <a:ext cx="8707925" cy="3174089"/>
            <a:chOff x="292304" y="1628252"/>
            <a:chExt cx="11610568" cy="4232120"/>
          </a:xfrm>
        </p:grpSpPr>
        <p:pic>
          <p:nvPicPr>
            <p:cNvPr id="3" name="Picture 2">
              <a:extLst>
                <a:ext uri="{FF2B5EF4-FFF2-40B4-BE49-F238E27FC236}">
                  <a16:creationId xmlns:a16="http://schemas.microsoft.com/office/drawing/2014/main" id="{884D3315-E26B-3EBA-3322-86381F6613E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2304" y="1628252"/>
              <a:ext cx="11610568" cy="4232120"/>
            </a:xfrm>
            <a:prstGeom prst="rect">
              <a:avLst/>
            </a:prstGeom>
            <a:ln>
              <a:solidFill>
                <a:schemeClr val="accent1">
                  <a:lumMod val="75000"/>
                </a:schemeClr>
              </a:solidFill>
            </a:ln>
          </p:spPr>
        </p:pic>
        <p:pic>
          <p:nvPicPr>
            <p:cNvPr id="4" name="Picture 3">
              <a:extLst>
                <a:ext uri="{FF2B5EF4-FFF2-40B4-BE49-F238E27FC236}">
                  <a16:creationId xmlns:a16="http://schemas.microsoft.com/office/drawing/2014/main" id="{C9D0A602-F284-7A11-7267-D25A8EA25FD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9753" y="2747188"/>
              <a:ext cx="2139351" cy="2950234"/>
            </a:xfrm>
            <a:prstGeom prst="rect">
              <a:avLst/>
            </a:prstGeom>
            <a:ln w="12700">
              <a:solidFill>
                <a:schemeClr val="accent1">
                  <a:lumMod val="75000"/>
                </a:schemeClr>
              </a:solidFill>
            </a:ln>
          </p:spPr>
        </p:pic>
      </p:grpSp>
      <p:sp>
        <p:nvSpPr>
          <p:cNvPr id="6" name="TextBox 5">
            <a:extLst>
              <a:ext uri="{FF2B5EF4-FFF2-40B4-BE49-F238E27FC236}">
                <a16:creationId xmlns:a16="http://schemas.microsoft.com/office/drawing/2014/main" id="{D1A129E1-E4BD-9FA8-2C1A-1BAF0D93F703}"/>
              </a:ext>
            </a:extLst>
          </p:cNvPr>
          <p:cNvSpPr txBox="1"/>
          <p:nvPr/>
        </p:nvSpPr>
        <p:spPr>
          <a:xfrm>
            <a:off x="218037" y="263907"/>
            <a:ext cx="4572000" cy="646331"/>
          </a:xfrm>
          <a:prstGeom prst="rect">
            <a:avLst/>
          </a:prstGeom>
          <a:noFill/>
        </p:spPr>
        <p:txBody>
          <a:bodyPr wrap="square">
            <a:spAutoFit/>
          </a:bodyPr>
          <a:lstStyle/>
          <a:p>
            <a:r>
              <a:rPr lang="en-US" sz="3600" dirty="0"/>
              <a:t>What is FAST MRI ?</a:t>
            </a:r>
            <a:endParaRPr lang="en-GB" sz="3600" dirty="0"/>
          </a:p>
        </p:txBody>
      </p:sp>
    </p:spTree>
    <p:extLst>
      <p:ext uri="{BB962C8B-B14F-4D97-AF65-F5344CB8AC3E}">
        <p14:creationId xmlns:p14="http://schemas.microsoft.com/office/powerpoint/2010/main" val="2874306007"/>
      </p:ext>
    </p:extLst>
  </p:cSld>
  <p:clrMapOvr>
    <a:masterClrMapping/>
  </p:clrMapOvr>
  <mc:AlternateContent xmlns:mc="http://schemas.openxmlformats.org/markup-compatibility/2006" xmlns:p14="http://schemas.microsoft.com/office/powerpoint/2010/main">
    <mc:Choice Requires="p14">
      <p:transition p14:dur="100" advTm="31166">
        <p:cut/>
      </p:transition>
    </mc:Choice>
    <mc:Fallback xmlns="">
      <p:transition advTm="31166">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C73362D-BC77-8758-0531-A5FB5EF72E2A}"/>
              </a:ext>
            </a:extLst>
          </p:cNvPr>
          <p:cNvSpPr>
            <a:spLocks noGrp="1"/>
          </p:cNvSpPr>
          <p:nvPr>
            <p:ph type="title"/>
          </p:nvPr>
        </p:nvSpPr>
        <p:spPr>
          <a:xfrm>
            <a:off x="129742" y="-173564"/>
            <a:ext cx="7290054" cy="1124712"/>
          </a:xfrm>
        </p:spPr>
        <p:txBody>
          <a:bodyPr/>
          <a:lstStyle/>
          <a:p>
            <a:r>
              <a:rPr lang="en-US" dirty="0"/>
              <a:t>What is a FAST MRI ?</a:t>
            </a:r>
          </a:p>
        </p:txBody>
      </p:sp>
      <p:sp>
        <p:nvSpPr>
          <p:cNvPr id="5" name="TextBox 4">
            <a:extLst>
              <a:ext uri="{FF2B5EF4-FFF2-40B4-BE49-F238E27FC236}">
                <a16:creationId xmlns:a16="http://schemas.microsoft.com/office/drawing/2014/main" id="{53ADC37D-34CE-415E-6287-4EE6ACD38FDE}"/>
              </a:ext>
            </a:extLst>
          </p:cNvPr>
          <p:cNvSpPr txBox="1"/>
          <p:nvPr/>
        </p:nvSpPr>
        <p:spPr>
          <a:xfrm>
            <a:off x="5927880" y="4828759"/>
            <a:ext cx="2983832" cy="307777"/>
          </a:xfrm>
          <a:prstGeom prst="rect">
            <a:avLst/>
          </a:prstGeom>
          <a:noFill/>
        </p:spPr>
        <p:txBody>
          <a:bodyPr wrap="square" rtlCol="0">
            <a:spAutoFit/>
          </a:bodyPr>
          <a:lstStyle/>
          <a:p>
            <a:pPr algn="r"/>
            <a:r>
              <a:rPr lang="en-US" sz="1400" dirty="0"/>
              <a:t>Protocol diagram from Kuhl JCO 2014</a:t>
            </a:r>
          </a:p>
        </p:txBody>
      </p:sp>
      <p:pic>
        <p:nvPicPr>
          <p:cNvPr id="2" name="Picture 1">
            <a:extLst>
              <a:ext uri="{FF2B5EF4-FFF2-40B4-BE49-F238E27FC236}">
                <a16:creationId xmlns:a16="http://schemas.microsoft.com/office/drawing/2014/main" id="{C83DF98C-4BD1-46DF-D60F-107200E5756F}"/>
              </a:ext>
            </a:extLst>
          </p:cNvPr>
          <p:cNvPicPr>
            <a:picLocks noChangeAspect="1"/>
          </p:cNvPicPr>
          <p:nvPr/>
        </p:nvPicPr>
        <p:blipFill>
          <a:blip r:embed="rId3"/>
          <a:stretch>
            <a:fillRect/>
          </a:stretch>
        </p:blipFill>
        <p:spPr>
          <a:xfrm>
            <a:off x="219907" y="606177"/>
            <a:ext cx="8169348" cy="2499332"/>
          </a:xfrm>
          <a:prstGeom prst="rect">
            <a:avLst/>
          </a:prstGeom>
        </p:spPr>
      </p:pic>
      <p:pic>
        <p:nvPicPr>
          <p:cNvPr id="6" name="Picture 5">
            <a:extLst>
              <a:ext uri="{FF2B5EF4-FFF2-40B4-BE49-F238E27FC236}">
                <a16:creationId xmlns:a16="http://schemas.microsoft.com/office/drawing/2014/main" id="{93F30868-E24C-108F-629C-E3323CE87434}"/>
              </a:ext>
            </a:extLst>
          </p:cNvPr>
          <p:cNvPicPr>
            <a:picLocks noChangeAspect="1"/>
          </p:cNvPicPr>
          <p:nvPr/>
        </p:nvPicPr>
        <p:blipFill>
          <a:blip r:embed="rId4"/>
          <a:stretch>
            <a:fillRect/>
          </a:stretch>
        </p:blipFill>
        <p:spPr>
          <a:xfrm>
            <a:off x="2106782" y="3221047"/>
            <a:ext cx="4395597" cy="1646063"/>
          </a:xfrm>
          <a:prstGeom prst="rect">
            <a:avLst/>
          </a:prstGeom>
        </p:spPr>
      </p:pic>
    </p:spTree>
    <p:extLst>
      <p:ext uri="{BB962C8B-B14F-4D97-AF65-F5344CB8AC3E}">
        <p14:creationId xmlns:p14="http://schemas.microsoft.com/office/powerpoint/2010/main" val="2302285175"/>
      </p:ext>
    </p:extLst>
  </p:cSld>
  <p:clrMapOvr>
    <a:masterClrMapping/>
  </p:clrMapOvr>
  <mc:AlternateContent xmlns:mc="http://schemas.openxmlformats.org/markup-compatibility/2006" xmlns:p14="http://schemas.microsoft.com/office/powerpoint/2010/main">
    <mc:Choice Requires="p14">
      <p:transition p14:dur="100" advTm="31166">
        <p:cut/>
      </p:transition>
    </mc:Choice>
    <mc:Fallback xmlns="">
      <p:transition advTm="31166">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6E0DF7-4EE5-230B-B83B-95FF74CF8E11}"/>
              </a:ext>
            </a:extLst>
          </p:cNvPr>
          <p:cNvPicPr>
            <a:picLocks noChangeAspect="1"/>
          </p:cNvPicPr>
          <p:nvPr/>
        </p:nvPicPr>
        <p:blipFill rotWithShape="1">
          <a:blip r:embed="rId3"/>
          <a:srcRect l="1059" t="1367" r="1059" b="1497"/>
          <a:stretch/>
        </p:blipFill>
        <p:spPr>
          <a:xfrm>
            <a:off x="1998387" y="1115687"/>
            <a:ext cx="5147225" cy="3430433"/>
          </a:xfrm>
          <a:prstGeom prst="rect">
            <a:avLst/>
          </a:prstGeom>
          <a:ln>
            <a:solidFill>
              <a:schemeClr val="accent2">
                <a:lumMod val="75000"/>
              </a:schemeClr>
            </a:solidFill>
          </a:ln>
        </p:spPr>
      </p:pic>
      <p:sp>
        <p:nvSpPr>
          <p:cNvPr id="7" name="Title 1">
            <a:extLst>
              <a:ext uri="{FF2B5EF4-FFF2-40B4-BE49-F238E27FC236}">
                <a16:creationId xmlns:a16="http://schemas.microsoft.com/office/drawing/2014/main" id="{4C73362D-BC77-8758-0531-A5FB5EF72E2A}"/>
              </a:ext>
            </a:extLst>
          </p:cNvPr>
          <p:cNvSpPr>
            <a:spLocks noGrp="1"/>
          </p:cNvSpPr>
          <p:nvPr>
            <p:ph type="title"/>
          </p:nvPr>
        </p:nvSpPr>
        <p:spPr>
          <a:xfrm>
            <a:off x="362654" y="105397"/>
            <a:ext cx="8065354" cy="1124712"/>
          </a:xfrm>
        </p:spPr>
        <p:txBody>
          <a:bodyPr/>
          <a:lstStyle/>
          <a:p>
            <a:r>
              <a:rPr lang="en-US" dirty="0"/>
              <a:t>Why First Post Contrast Subtracted Images?</a:t>
            </a:r>
          </a:p>
        </p:txBody>
      </p:sp>
    </p:spTree>
    <p:extLst>
      <p:ext uri="{BB962C8B-B14F-4D97-AF65-F5344CB8AC3E}">
        <p14:creationId xmlns:p14="http://schemas.microsoft.com/office/powerpoint/2010/main" val="396619396"/>
      </p:ext>
    </p:extLst>
  </p:cSld>
  <p:clrMapOvr>
    <a:masterClrMapping/>
  </p:clrMapOvr>
  <mc:AlternateContent xmlns:mc="http://schemas.openxmlformats.org/markup-compatibility/2006" xmlns:p14="http://schemas.microsoft.com/office/powerpoint/2010/main">
    <mc:Choice Requires="p14">
      <p:transition p14:dur="100" advTm="31166">
        <p:cut/>
      </p:transition>
    </mc:Choice>
    <mc:Fallback xmlns="">
      <p:transition advTm="31166">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09ED113-E3F9-8D45-A038-7C2A50CB2E0D}"/>
              </a:ext>
            </a:extLst>
          </p:cNvPr>
          <p:cNvSpPr txBox="1"/>
          <p:nvPr/>
        </p:nvSpPr>
        <p:spPr>
          <a:xfrm>
            <a:off x="5934561" y="414345"/>
            <a:ext cx="1006942" cy="3416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20" b="1" i="0" u="none" strike="noStrike" kern="1200" cap="none" spc="0" normalizeH="0" baseline="0" noProof="0" dirty="0">
                <a:ln>
                  <a:noFill/>
                </a:ln>
                <a:solidFill>
                  <a:prstClr val="black"/>
                </a:solidFill>
                <a:effectLst/>
                <a:uLnTx/>
                <a:uFillTx/>
                <a:latin typeface="Tw Cen MT" panose="020B0602020104020603"/>
                <a:ea typeface="+mn-ea"/>
                <a:cs typeface="+mn-cs"/>
              </a:rPr>
              <a:t>FAST MRI</a:t>
            </a:r>
          </a:p>
        </p:txBody>
      </p:sp>
      <p:sp>
        <p:nvSpPr>
          <p:cNvPr id="10" name="TextBox 9">
            <a:extLst>
              <a:ext uri="{FF2B5EF4-FFF2-40B4-BE49-F238E27FC236}">
                <a16:creationId xmlns:a16="http://schemas.microsoft.com/office/drawing/2014/main" id="{D69778E0-63E9-0E4B-91C0-06F2E10FD5EB}"/>
              </a:ext>
            </a:extLst>
          </p:cNvPr>
          <p:cNvSpPr txBox="1"/>
          <p:nvPr/>
        </p:nvSpPr>
        <p:spPr>
          <a:xfrm>
            <a:off x="1769293" y="414345"/>
            <a:ext cx="1440266" cy="3416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20" b="1" i="0" u="none" strike="noStrike" kern="1200" cap="none" spc="0" normalizeH="0" baseline="0" noProof="0" dirty="0">
                <a:ln>
                  <a:noFill/>
                </a:ln>
                <a:solidFill>
                  <a:prstClr val="black"/>
                </a:solidFill>
                <a:effectLst/>
                <a:uLnTx/>
                <a:uFillTx/>
                <a:latin typeface="Tw Cen MT" panose="020B0602020104020603"/>
                <a:ea typeface="+mn-ea"/>
                <a:cs typeface="+mn-cs"/>
              </a:rPr>
              <a:t>Mammograms</a:t>
            </a:r>
          </a:p>
        </p:txBody>
      </p:sp>
      <p:sp>
        <p:nvSpPr>
          <p:cNvPr id="11" name="TextBox 10">
            <a:extLst>
              <a:ext uri="{FF2B5EF4-FFF2-40B4-BE49-F238E27FC236}">
                <a16:creationId xmlns:a16="http://schemas.microsoft.com/office/drawing/2014/main" id="{48C7C4EB-FEF1-1C4A-A554-F3CD8D8E960E}"/>
              </a:ext>
            </a:extLst>
          </p:cNvPr>
          <p:cNvSpPr txBox="1"/>
          <p:nvPr/>
        </p:nvSpPr>
        <p:spPr>
          <a:xfrm>
            <a:off x="1461219" y="4433689"/>
            <a:ext cx="6578404" cy="5909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20" b="1" i="0" u="none" strike="noStrike" kern="1200" cap="none" spc="0" normalizeH="0" baseline="0" noProof="0" dirty="0">
                <a:ln>
                  <a:noFill/>
                </a:ln>
                <a:solidFill>
                  <a:prstClr val="black"/>
                </a:solidFill>
                <a:effectLst/>
                <a:uLnTx/>
                <a:uFillTx/>
                <a:latin typeface="Tw Cen MT" panose="020B0602020104020603"/>
                <a:ea typeface="+mn-ea"/>
                <a:cs typeface="+mn-cs"/>
              </a:rPr>
              <a:t>Aggressive, high-grade cancers are not always visible on mammograms,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20" b="1" i="0" u="none" strike="noStrike" kern="1200" cap="none" spc="0" normalizeH="0" baseline="0" noProof="0" dirty="0">
                <a:ln>
                  <a:noFill/>
                </a:ln>
                <a:solidFill>
                  <a:prstClr val="black"/>
                </a:solidFill>
                <a:effectLst/>
                <a:uLnTx/>
                <a:uFillTx/>
                <a:latin typeface="Tw Cen MT" panose="020B0602020104020603"/>
                <a:ea typeface="+mn-ea"/>
                <a:cs typeface="+mn-cs"/>
              </a:rPr>
              <a:t>leading to underdiagnosis in mammographic screening programmes</a:t>
            </a:r>
          </a:p>
        </p:txBody>
      </p:sp>
      <p:grpSp>
        <p:nvGrpSpPr>
          <p:cNvPr id="2" name="Group 1">
            <a:extLst>
              <a:ext uri="{FF2B5EF4-FFF2-40B4-BE49-F238E27FC236}">
                <a16:creationId xmlns:a16="http://schemas.microsoft.com/office/drawing/2014/main" id="{9502EDD6-D6E0-9E3E-625C-A12F2E28884D}"/>
              </a:ext>
            </a:extLst>
          </p:cNvPr>
          <p:cNvGrpSpPr/>
          <p:nvPr/>
        </p:nvGrpSpPr>
        <p:grpSpPr>
          <a:xfrm>
            <a:off x="624800" y="904271"/>
            <a:ext cx="7894403" cy="3393179"/>
            <a:chOff x="833066" y="1205694"/>
            <a:chExt cx="10525871" cy="4524239"/>
          </a:xfrm>
        </p:grpSpPr>
        <p:grpSp>
          <p:nvGrpSpPr>
            <p:cNvPr id="5" name="Group 4">
              <a:extLst>
                <a:ext uri="{FF2B5EF4-FFF2-40B4-BE49-F238E27FC236}">
                  <a16:creationId xmlns:a16="http://schemas.microsoft.com/office/drawing/2014/main" id="{3D46E7C6-F689-9D4D-8DAB-3A3B68E5DE30}"/>
                </a:ext>
              </a:extLst>
            </p:cNvPr>
            <p:cNvGrpSpPr/>
            <p:nvPr/>
          </p:nvGrpSpPr>
          <p:grpSpPr>
            <a:xfrm>
              <a:off x="5911880" y="1205694"/>
              <a:ext cx="5447057" cy="4524239"/>
              <a:chOff x="1717069" y="144649"/>
              <a:chExt cx="5311803" cy="5992902"/>
            </a:xfrm>
          </p:grpSpPr>
          <p:pic>
            <p:nvPicPr>
              <p:cNvPr id="6" name="Picture 4">
                <a:extLst>
                  <a:ext uri="{FF2B5EF4-FFF2-40B4-BE49-F238E27FC236}">
                    <a16:creationId xmlns:a16="http://schemas.microsoft.com/office/drawing/2014/main" id="{4CDB5C34-A697-8B43-B997-BA48871B2A02}"/>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39000"/>
                        </a14:imgEffect>
                      </a14:imgLayer>
                    </a14:imgProps>
                  </a:ext>
                  <a:ext uri="{28A0092B-C50C-407E-A947-70E740481C1C}">
                    <a14:useLocalDpi xmlns:a14="http://schemas.microsoft.com/office/drawing/2010/main"/>
                  </a:ext>
                </a:extLst>
              </a:blip>
              <a:srcRect/>
              <a:stretch/>
            </p:blipFill>
            <p:spPr bwMode="auto">
              <a:xfrm>
                <a:off x="1717069" y="144649"/>
                <a:ext cx="2605811" cy="5992902"/>
              </a:xfrm>
              <a:prstGeom prst="rect">
                <a:avLst/>
              </a:prstGeom>
              <a:noFill/>
              <a:ln w="15875">
                <a:solidFill>
                  <a:schemeClr val="accent2">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5">
                <a:extLst>
                  <a:ext uri="{FF2B5EF4-FFF2-40B4-BE49-F238E27FC236}">
                    <a16:creationId xmlns:a16="http://schemas.microsoft.com/office/drawing/2014/main" id="{48B5E58F-7E7C-3445-91AB-7D5EF153CF13}"/>
                  </a:ext>
                </a:extLst>
              </p:cNvPr>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brightnessContrast contrast="39000"/>
                        </a14:imgEffect>
                      </a14:imgLayer>
                    </a14:imgProps>
                  </a:ext>
                  <a:ext uri="{28A0092B-C50C-407E-A947-70E740481C1C}">
                    <a14:useLocalDpi xmlns:a14="http://schemas.microsoft.com/office/drawing/2010/main"/>
                  </a:ext>
                </a:extLst>
              </a:blip>
              <a:srcRect/>
              <a:stretch/>
            </p:blipFill>
            <p:spPr bwMode="auto">
              <a:xfrm>
                <a:off x="4442691" y="148666"/>
                <a:ext cx="2586181" cy="5988885"/>
              </a:xfrm>
              <a:prstGeom prst="rect">
                <a:avLst/>
              </a:prstGeom>
              <a:noFill/>
              <a:ln w="15875">
                <a:solidFill>
                  <a:schemeClr val="accent2">
                    <a:lumMod val="50000"/>
                  </a:schemeClr>
                </a:solidFill>
                <a:miter lim="800000"/>
                <a:headEnd/>
                <a:tailEnd/>
              </a:ln>
              <a:extLst>
                <a:ext uri="{909E8E84-426E-40DD-AFC4-6F175D3DCCD1}">
                  <a14:hiddenFill xmlns:a14="http://schemas.microsoft.com/office/drawing/2010/main">
                    <a:solidFill>
                      <a:schemeClr val="accent1"/>
                    </a:solidFill>
                  </a14:hiddenFill>
                </a:ext>
              </a:extLst>
            </p:spPr>
          </p:pic>
        </p:grpSp>
        <p:pic>
          <p:nvPicPr>
            <p:cNvPr id="4" name="Picture 2">
              <a:extLst>
                <a:ext uri="{FF2B5EF4-FFF2-40B4-BE49-F238E27FC236}">
                  <a16:creationId xmlns:a16="http://schemas.microsoft.com/office/drawing/2014/main" id="{8EE63B08-CC77-B64C-A2A2-259E4D2521C0}"/>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833066" y="1205694"/>
              <a:ext cx="2418551" cy="452423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3">
              <a:extLst>
                <a:ext uri="{FF2B5EF4-FFF2-40B4-BE49-F238E27FC236}">
                  <a16:creationId xmlns:a16="http://schemas.microsoft.com/office/drawing/2014/main" id="{37676D31-D7C0-8D42-BA8B-3A433783C21F}"/>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3386464" y="1205696"/>
              <a:ext cx="2402552" cy="4521205"/>
            </a:xfrm>
            <a:prstGeom prst="rect">
              <a:avLst/>
            </a:prstGeom>
            <a:noFill/>
            <a:ln w="12700">
              <a:solidFill>
                <a:schemeClr val="accent2">
                  <a:lumMod val="50000"/>
                </a:schemeClr>
              </a:solidFill>
              <a:miter lim="800000"/>
              <a:headEnd/>
              <a:tailEnd/>
            </a:ln>
            <a:extLst>
              <a:ext uri="{909E8E84-426E-40dd-AFC4-6F175D3DCCD1}">
                <a14:hiddenFill xmlns:a14="http://schemas.microsoft.com/office/drawing/2010/main" xmlns="">
                  <a:solidFill>
                    <a:schemeClr val="accent1"/>
                  </a:solidFill>
                </a14:hiddenFill>
              </a:ext>
            </a:extLst>
          </p:spPr>
        </p:pic>
        <p:cxnSp>
          <p:nvCxnSpPr>
            <p:cNvPr id="3" name="Straight Arrow Connector 2">
              <a:extLst>
                <a:ext uri="{FF2B5EF4-FFF2-40B4-BE49-F238E27FC236}">
                  <a16:creationId xmlns:a16="http://schemas.microsoft.com/office/drawing/2014/main" id="{276C9729-3C16-131B-AD6F-A0CADC7AA41B}"/>
                </a:ext>
              </a:extLst>
            </p:cNvPr>
            <p:cNvCxnSpPr>
              <a:cxnSpLocks/>
            </p:cNvCxnSpPr>
            <p:nvPr/>
          </p:nvCxnSpPr>
          <p:spPr>
            <a:xfrm flipV="1">
              <a:off x="6333894" y="4746227"/>
              <a:ext cx="756719" cy="226576"/>
            </a:xfrm>
            <a:prstGeom prst="straightConnector1">
              <a:avLst/>
            </a:prstGeom>
            <a:ln w="63500">
              <a:solidFill>
                <a:srgbClr val="CC0099"/>
              </a:solidFill>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813912727"/>
      </p:ext>
    </p:extLst>
  </p:cSld>
  <p:clrMapOvr>
    <a:masterClrMapping/>
  </p:clrMapOvr>
  <mc:AlternateContent xmlns:mc="http://schemas.openxmlformats.org/markup-compatibility/2006" xmlns:p14="http://schemas.microsoft.com/office/powerpoint/2010/main">
    <mc:Choice Requires="p14">
      <p:transition p14:dur="100" advTm="31166">
        <p:cut/>
      </p:transition>
    </mc:Choice>
    <mc:Fallback xmlns="">
      <p:transition advTm="31166">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86FCD3-E64C-A14D-B6EF-FEBE2B6D1E5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13484" y="40517"/>
            <a:ext cx="1790853" cy="967570"/>
          </a:xfrm>
          <a:prstGeom prst="rect">
            <a:avLst/>
          </a:prstGeom>
        </p:spPr>
      </p:pic>
      <p:pic>
        <p:nvPicPr>
          <p:cNvPr id="14" name="Picture 13">
            <a:extLst>
              <a:ext uri="{FF2B5EF4-FFF2-40B4-BE49-F238E27FC236}">
                <a16:creationId xmlns:a16="http://schemas.microsoft.com/office/drawing/2014/main" id="{A7BF09D8-D327-7B42-83CA-37E5B4726452}"/>
              </a:ext>
            </a:extLst>
          </p:cNvPr>
          <p:cNvPicPr>
            <a:picLocks noChangeAspect="1"/>
          </p:cNvPicPr>
          <p:nvPr/>
        </p:nvPicPr>
        <p:blipFill rotWithShape="1">
          <a:blip r:embed="rId4">
            <a:alphaModFix amt="50000"/>
            <a:duotone>
              <a:schemeClr val="accent2">
                <a:shade val="45000"/>
                <a:satMod val="135000"/>
              </a:schemeClr>
              <a:prstClr val="white"/>
            </a:duotone>
          </a:blip>
          <a:srcRect b="2862"/>
          <a:stretch/>
        </p:blipFill>
        <p:spPr>
          <a:xfrm>
            <a:off x="2527347" y="1163044"/>
            <a:ext cx="4310678" cy="3138320"/>
          </a:xfrm>
          <a:prstGeom prst="rect">
            <a:avLst/>
          </a:prstGeom>
          <a:ln w="12700">
            <a:solidFill>
              <a:schemeClr val="accent2"/>
            </a:solidFill>
          </a:ln>
        </p:spPr>
      </p:pic>
      <p:sp>
        <p:nvSpPr>
          <p:cNvPr id="2" name="Title 1">
            <a:extLst>
              <a:ext uri="{FF2B5EF4-FFF2-40B4-BE49-F238E27FC236}">
                <a16:creationId xmlns:a16="http://schemas.microsoft.com/office/drawing/2014/main" id="{068130A9-BB7D-3D44-8A80-C85F30DEE26E}"/>
              </a:ext>
            </a:extLst>
          </p:cNvPr>
          <p:cNvSpPr>
            <a:spLocks noGrp="1"/>
          </p:cNvSpPr>
          <p:nvPr>
            <p:ph type="title"/>
          </p:nvPr>
        </p:nvSpPr>
        <p:spPr>
          <a:xfrm>
            <a:off x="705750" y="131360"/>
            <a:ext cx="7290054" cy="1023591"/>
          </a:xfrm>
        </p:spPr>
        <p:txBody>
          <a:bodyPr>
            <a:normAutofit/>
          </a:bodyPr>
          <a:lstStyle/>
          <a:p>
            <a:r>
              <a:rPr lang="en-US" dirty="0"/>
              <a:t>Previous Interpretation-training study</a:t>
            </a:r>
          </a:p>
        </p:txBody>
      </p:sp>
      <p:sp>
        <p:nvSpPr>
          <p:cNvPr id="4" name="Oval 3">
            <a:extLst>
              <a:ext uri="{FF2B5EF4-FFF2-40B4-BE49-F238E27FC236}">
                <a16:creationId xmlns:a16="http://schemas.microsoft.com/office/drawing/2014/main" id="{C42F087A-6F92-D946-8256-CA1D13D0351A}"/>
              </a:ext>
            </a:extLst>
          </p:cNvPr>
          <p:cNvSpPr/>
          <p:nvPr/>
        </p:nvSpPr>
        <p:spPr>
          <a:xfrm>
            <a:off x="3139611" y="3771518"/>
            <a:ext cx="180000" cy="180000"/>
          </a:xfrm>
          <a:prstGeom prst="ellipse">
            <a:avLst/>
          </a:prstGeom>
          <a:solidFill>
            <a:schemeClr val="accent1">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15"/>
          </a:p>
        </p:txBody>
      </p:sp>
      <p:pic>
        <p:nvPicPr>
          <p:cNvPr id="6" name="Picture 5">
            <a:extLst>
              <a:ext uri="{FF2B5EF4-FFF2-40B4-BE49-F238E27FC236}">
                <a16:creationId xmlns:a16="http://schemas.microsoft.com/office/drawing/2014/main" id="{A2E7A64D-E8FC-B849-B753-CAC6A67B682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368" y="3324124"/>
            <a:ext cx="1958808" cy="1721294"/>
          </a:xfrm>
          <a:prstGeom prst="rect">
            <a:avLst/>
          </a:prstGeom>
          <a:ln>
            <a:noFill/>
          </a:ln>
        </p:spPr>
      </p:pic>
      <p:pic>
        <p:nvPicPr>
          <p:cNvPr id="8" name="Picture 7">
            <a:extLst>
              <a:ext uri="{FF2B5EF4-FFF2-40B4-BE49-F238E27FC236}">
                <a16:creationId xmlns:a16="http://schemas.microsoft.com/office/drawing/2014/main" id="{DBCD81F4-0CF9-D94B-AB1E-01C16606CC54}"/>
              </a:ext>
            </a:extLst>
          </p:cNvPr>
          <p:cNvPicPr>
            <a:picLocks noChangeAspect="1"/>
          </p:cNvPicPr>
          <p:nvPr/>
        </p:nvPicPr>
        <p:blipFill>
          <a:blip r:embed="rId6"/>
          <a:stretch>
            <a:fillRect/>
          </a:stretch>
        </p:blipFill>
        <p:spPr>
          <a:xfrm>
            <a:off x="7079939" y="3527745"/>
            <a:ext cx="1477812" cy="815909"/>
          </a:xfrm>
          <a:prstGeom prst="rect">
            <a:avLst/>
          </a:prstGeom>
        </p:spPr>
      </p:pic>
      <p:pic>
        <p:nvPicPr>
          <p:cNvPr id="10" name="Picture 9">
            <a:extLst>
              <a:ext uri="{FF2B5EF4-FFF2-40B4-BE49-F238E27FC236}">
                <a16:creationId xmlns:a16="http://schemas.microsoft.com/office/drawing/2014/main" id="{2C3968CD-CC64-E843-A62A-9AFB3252EAB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295939" y="2379890"/>
            <a:ext cx="1670629" cy="1016072"/>
          </a:xfrm>
          <a:prstGeom prst="rect">
            <a:avLst/>
          </a:prstGeom>
        </p:spPr>
      </p:pic>
      <p:sp>
        <p:nvSpPr>
          <p:cNvPr id="15" name="Oval 14">
            <a:extLst>
              <a:ext uri="{FF2B5EF4-FFF2-40B4-BE49-F238E27FC236}">
                <a16:creationId xmlns:a16="http://schemas.microsoft.com/office/drawing/2014/main" id="{54C4CB2B-BFFD-2D45-99F6-734C8577F489}"/>
              </a:ext>
            </a:extLst>
          </p:cNvPr>
          <p:cNvSpPr/>
          <p:nvPr/>
        </p:nvSpPr>
        <p:spPr>
          <a:xfrm>
            <a:off x="4083470" y="3521389"/>
            <a:ext cx="180000" cy="180000"/>
          </a:xfrm>
          <a:prstGeom prst="ellipse">
            <a:avLst/>
          </a:prstGeom>
          <a:solidFill>
            <a:schemeClr val="accent1">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15"/>
          </a:p>
        </p:txBody>
      </p:sp>
      <p:sp>
        <p:nvSpPr>
          <p:cNvPr id="16" name="Oval 15">
            <a:extLst>
              <a:ext uri="{FF2B5EF4-FFF2-40B4-BE49-F238E27FC236}">
                <a16:creationId xmlns:a16="http://schemas.microsoft.com/office/drawing/2014/main" id="{F4A0E809-31D9-494A-A2C8-7EDF298AC798}"/>
              </a:ext>
            </a:extLst>
          </p:cNvPr>
          <p:cNvSpPr/>
          <p:nvPr/>
        </p:nvSpPr>
        <p:spPr>
          <a:xfrm>
            <a:off x="5010771" y="2721289"/>
            <a:ext cx="180000" cy="180000"/>
          </a:xfrm>
          <a:prstGeom prst="ellipse">
            <a:avLst/>
          </a:prstGeom>
          <a:solidFill>
            <a:schemeClr val="accent1">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15"/>
          </a:p>
        </p:txBody>
      </p:sp>
      <p:sp>
        <p:nvSpPr>
          <p:cNvPr id="17" name="Oval 16">
            <a:extLst>
              <a:ext uri="{FF2B5EF4-FFF2-40B4-BE49-F238E27FC236}">
                <a16:creationId xmlns:a16="http://schemas.microsoft.com/office/drawing/2014/main" id="{8A191EB5-BD83-224D-A19B-748A08072352}"/>
              </a:ext>
            </a:extLst>
          </p:cNvPr>
          <p:cNvSpPr/>
          <p:nvPr/>
        </p:nvSpPr>
        <p:spPr>
          <a:xfrm>
            <a:off x="5602745" y="2091678"/>
            <a:ext cx="180000" cy="180000"/>
          </a:xfrm>
          <a:prstGeom prst="ellipse">
            <a:avLst/>
          </a:prstGeom>
          <a:solidFill>
            <a:schemeClr val="accent1">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15"/>
          </a:p>
        </p:txBody>
      </p:sp>
      <p:sp>
        <p:nvSpPr>
          <p:cNvPr id="18" name="Oval 17">
            <a:extLst>
              <a:ext uri="{FF2B5EF4-FFF2-40B4-BE49-F238E27FC236}">
                <a16:creationId xmlns:a16="http://schemas.microsoft.com/office/drawing/2014/main" id="{A10F79AD-96B8-F44B-B8B6-C9C528DE1356}"/>
              </a:ext>
            </a:extLst>
          </p:cNvPr>
          <p:cNvSpPr/>
          <p:nvPr/>
        </p:nvSpPr>
        <p:spPr>
          <a:xfrm>
            <a:off x="6244385" y="1981786"/>
            <a:ext cx="180000" cy="180000"/>
          </a:xfrm>
          <a:prstGeom prst="ellipse">
            <a:avLst/>
          </a:prstGeom>
          <a:solidFill>
            <a:schemeClr val="accent1">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15"/>
          </a:p>
        </p:txBody>
      </p:sp>
      <p:sp>
        <p:nvSpPr>
          <p:cNvPr id="19" name="Oval 18">
            <a:extLst>
              <a:ext uri="{FF2B5EF4-FFF2-40B4-BE49-F238E27FC236}">
                <a16:creationId xmlns:a16="http://schemas.microsoft.com/office/drawing/2014/main" id="{6E81269B-AEE1-0949-83A3-3042058CA5EA}"/>
              </a:ext>
            </a:extLst>
          </p:cNvPr>
          <p:cNvSpPr/>
          <p:nvPr/>
        </p:nvSpPr>
        <p:spPr>
          <a:xfrm>
            <a:off x="5990387" y="1497615"/>
            <a:ext cx="180000" cy="180000"/>
          </a:xfrm>
          <a:prstGeom prst="ellipse">
            <a:avLst/>
          </a:prstGeom>
          <a:solidFill>
            <a:schemeClr val="accent1">
              <a:lumMod val="40000"/>
              <a:lumOff val="60000"/>
            </a:schemeClr>
          </a:solidFill>
          <a:ln w="158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15" dirty="0"/>
          </a:p>
        </p:txBody>
      </p:sp>
      <p:sp>
        <p:nvSpPr>
          <p:cNvPr id="21" name="TextBox 20">
            <a:extLst>
              <a:ext uri="{FF2B5EF4-FFF2-40B4-BE49-F238E27FC236}">
                <a16:creationId xmlns:a16="http://schemas.microsoft.com/office/drawing/2014/main" id="{C9DC2931-5CAD-304B-BC17-37180CECB4EE}"/>
              </a:ext>
            </a:extLst>
          </p:cNvPr>
          <p:cNvSpPr txBox="1"/>
          <p:nvPr/>
        </p:nvSpPr>
        <p:spPr>
          <a:xfrm>
            <a:off x="7353146" y="1103347"/>
            <a:ext cx="1790853" cy="1338828"/>
          </a:xfrm>
          <a:prstGeom prst="rect">
            <a:avLst/>
          </a:prstGeom>
          <a:noFill/>
        </p:spPr>
        <p:txBody>
          <a:bodyPr wrap="square" rtlCol="0">
            <a:spAutoFit/>
          </a:bodyPr>
          <a:lstStyle/>
          <a:p>
            <a:r>
              <a:rPr lang="en-US" sz="1600" dirty="0">
                <a:solidFill>
                  <a:schemeClr val="accent1">
                    <a:lumMod val="50000"/>
                  </a:schemeClr>
                </a:solidFill>
                <a:latin typeface="Helvetica" pitchFamily="2" charset="0"/>
              </a:rPr>
              <a:t>NHS sites:</a:t>
            </a:r>
          </a:p>
          <a:p>
            <a:r>
              <a:rPr lang="en-US" sz="1600" dirty="0">
                <a:solidFill>
                  <a:schemeClr val="accent1">
                    <a:lumMod val="50000"/>
                  </a:schemeClr>
                </a:solidFill>
                <a:latin typeface="Helvetica" pitchFamily="2" charset="0"/>
              </a:rPr>
              <a:t>Truro, Plymouth, </a:t>
            </a:r>
          </a:p>
          <a:p>
            <a:r>
              <a:rPr lang="en-US" sz="1600" dirty="0">
                <a:solidFill>
                  <a:schemeClr val="accent1">
                    <a:lumMod val="50000"/>
                  </a:schemeClr>
                </a:solidFill>
                <a:latin typeface="Helvetica" pitchFamily="2" charset="0"/>
              </a:rPr>
              <a:t>Taunton, Bristol, </a:t>
            </a:r>
          </a:p>
          <a:p>
            <a:r>
              <a:rPr lang="en-US" sz="1600" dirty="0">
                <a:solidFill>
                  <a:schemeClr val="accent1">
                    <a:lumMod val="50000"/>
                  </a:schemeClr>
                </a:solidFill>
                <a:latin typeface="Helvetica" pitchFamily="2" charset="0"/>
              </a:rPr>
              <a:t>Cheltenham and Swindon</a:t>
            </a:r>
          </a:p>
        </p:txBody>
      </p:sp>
      <p:sp>
        <p:nvSpPr>
          <p:cNvPr id="20" name="Oval 19">
            <a:extLst>
              <a:ext uri="{FF2B5EF4-FFF2-40B4-BE49-F238E27FC236}">
                <a16:creationId xmlns:a16="http://schemas.microsoft.com/office/drawing/2014/main" id="{032DF7FE-05A7-CA4A-A47F-183AA43CD693}"/>
              </a:ext>
            </a:extLst>
          </p:cNvPr>
          <p:cNvSpPr/>
          <p:nvPr/>
        </p:nvSpPr>
        <p:spPr>
          <a:xfrm>
            <a:off x="7079939" y="1184907"/>
            <a:ext cx="216000" cy="216000"/>
          </a:xfrm>
          <a:prstGeom prst="ellipse">
            <a:avLst/>
          </a:prstGeom>
          <a:solidFill>
            <a:schemeClr val="accent1">
              <a:lumMod val="40000"/>
              <a:lumOff val="60000"/>
            </a:schemeClr>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15"/>
          </a:p>
        </p:txBody>
      </p:sp>
      <p:pic>
        <p:nvPicPr>
          <p:cNvPr id="25" name="Picture 24">
            <a:extLst>
              <a:ext uri="{FF2B5EF4-FFF2-40B4-BE49-F238E27FC236}">
                <a16:creationId xmlns:a16="http://schemas.microsoft.com/office/drawing/2014/main" id="{BBC066ED-DFE9-4843-8BD9-D84714336153}"/>
              </a:ext>
            </a:extLst>
          </p:cNvPr>
          <p:cNvPicPr>
            <a:picLocks noChangeAspect="1"/>
          </p:cNvPicPr>
          <p:nvPr/>
        </p:nvPicPr>
        <p:blipFill>
          <a:blip r:embed="rId8"/>
          <a:stretch>
            <a:fillRect/>
          </a:stretch>
        </p:blipFill>
        <p:spPr>
          <a:xfrm>
            <a:off x="5255462" y="4334100"/>
            <a:ext cx="3748876" cy="768883"/>
          </a:xfrm>
          <a:prstGeom prst="rect">
            <a:avLst/>
          </a:prstGeom>
        </p:spPr>
      </p:pic>
      <p:pic>
        <p:nvPicPr>
          <p:cNvPr id="26" name="Picture 25">
            <a:extLst>
              <a:ext uri="{FF2B5EF4-FFF2-40B4-BE49-F238E27FC236}">
                <a16:creationId xmlns:a16="http://schemas.microsoft.com/office/drawing/2014/main" id="{684D5E56-DF3D-0A45-83E6-D3BD821F42F4}"/>
              </a:ext>
            </a:extLst>
          </p:cNvPr>
          <p:cNvPicPr/>
          <p:nvPr/>
        </p:nvPicPr>
        <p:blipFill>
          <a:blip r:embed="rId9" cstate="print">
            <a:extLst>
              <a:ext uri="{28A0092B-C50C-407E-A947-70E740481C1C}">
                <a14:useLocalDpi xmlns:a14="http://schemas.microsoft.com/office/drawing/2010/main" val="0"/>
              </a:ext>
            </a:extLst>
          </a:blip>
          <a:stretch>
            <a:fillRect/>
          </a:stretch>
        </p:blipFill>
        <p:spPr>
          <a:xfrm>
            <a:off x="97342" y="1443740"/>
            <a:ext cx="2134377" cy="986893"/>
          </a:xfrm>
          <a:prstGeom prst="rect">
            <a:avLst/>
          </a:prstGeom>
        </p:spPr>
      </p:pic>
      <p:pic>
        <p:nvPicPr>
          <p:cNvPr id="28" name="Picture 12" descr="http://www.independentcancerpatientsvoice.org.uk/s/img/emotionheader.png?1336344146.940px.209px">
            <a:extLst>
              <a:ext uri="{FF2B5EF4-FFF2-40B4-BE49-F238E27FC236}">
                <a16:creationId xmlns:a16="http://schemas.microsoft.com/office/drawing/2014/main" id="{68EDF689-FAC0-564C-8ACA-8BFC4E226CC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168" t="-5198" b="1"/>
          <a:stretch/>
        </p:blipFill>
        <p:spPr bwMode="auto">
          <a:xfrm>
            <a:off x="2502929" y="4394416"/>
            <a:ext cx="2569881" cy="70856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1259C6B-5C80-3C83-0CD1-18EFF94FCCD6}"/>
              </a:ext>
            </a:extLst>
          </p:cNvPr>
          <p:cNvSpPr txBox="1"/>
          <p:nvPr/>
        </p:nvSpPr>
        <p:spPr>
          <a:xfrm>
            <a:off x="6912648" y="4368493"/>
            <a:ext cx="2166313" cy="307777"/>
          </a:xfrm>
          <a:prstGeom prst="rect">
            <a:avLst/>
          </a:prstGeom>
          <a:noFill/>
        </p:spPr>
        <p:txBody>
          <a:bodyPr wrap="square" rtlCol="0">
            <a:spAutoFit/>
          </a:bodyPr>
          <a:lstStyle/>
          <a:p>
            <a:r>
              <a:rPr lang="en-US" sz="1400" dirty="0">
                <a:solidFill>
                  <a:schemeClr val="accent1">
                    <a:lumMod val="50000"/>
                  </a:schemeClr>
                </a:solidFill>
              </a:rPr>
              <a:t>(RfPB) PB-PG-1217-20008</a:t>
            </a:r>
          </a:p>
        </p:txBody>
      </p:sp>
      <p:pic>
        <p:nvPicPr>
          <p:cNvPr id="29" name="Picture 10" descr="Logo">
            <a:extLst>
              <a:ext uri="{FF2B5EF4-FFF2-40B4-BE49-F238E27FC236}">
                <a16:creationId xmlns:a16="http://schemas.microsoft.com/office/drawing/2014/main" id="{4959909B-E808-7E47-A7E4-74576721F4E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78730" y="2490544"/>
            <a:ext cx="866992" cy="1396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737996"/>
      </p:ext>
    </p:extLst>
  </p:cSld>
  <p:clrMapOvr>
    <a:masterClrMapping/>
  </p:clrMapOvr>
  <mc:AlternateContent xmlns:mc="http://schemas.openxmlformats.org/markup-compatibility/2006" xmlns:p14="http://schemas.microsoft.com/office/powerpoint/2010/main">
    <mc:Choice Requires="p14">
      <p:transition p14:dur="100" advTm="31166">
        <p:cut/>
      </p:transition>
    </mc:Choice>
    <mc:Fallback xmlns="">
      <p:transition advTm="31166">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EC0A2C4-A9F4-031A-28E4-173369B6E30A}"/>
              </a:ext>
            </a:extLst>
          </p:cNvPr>
          <p:cNvPicPr>
            <a:picLocks noChangeAspect="1"/>
          </p:cNvPicPr>
          <p:nvPr/>
        </p:nvPicPr>
        <p:blipFill>
          <a:blip r:embed="rId3"/>
          <a:stretch>
            <a:fillRect/>
          </a:stretch>
        </p:blipFill>
        <p:spPr>
          <a:xfrm>
            <a:off x="487188" y="268549"/>
            <a:ext cx="3897386" cy="2394905"/>
          </a:xfrm>
          <a:prstGeom prst="rect">
            <a:avLst/>
          </a:prstGeom>
          <a:ln>
            <a:solidFill>
              <a:schemeClr val="accent5">
                <a:lumMod val="75000"/>
              </a:schemeClr>
            </a:solidFill>
            <a:prstDash val="dash"/>
          </a:ln>
        </p:spPr>
      </p:pic>
      <p:pic>
        <p:nvPicPr>
          <p:cNvPr id="10" name="Picture 9">
            <a:extLst>
              <a:ext uri="{FF2B5EF4-FFF2-40B4-BE49-F238E27FC236}">
                <a16:creationId xmlns:a16="http://schemas.microsoft.com/office/drawing/2014/main" id="{0E7F60EA-5C31-0476-FD6C-A603E3A3E2EE}"/>
              </a:ext>
            </a:extLst>
          </p:cNvPr>
          <p:cNvPicPr>
            <a:picLocks noChangeAspect="1"/>
          </p:cNvPicPr>
          <p:nvPr/>
        </p:nvPicPr>
        <p:blipFill>
          <a:blip r:embed="rId4"/>
          <a:stretch>
            <a:fillRect/>
          </a:stretch>
        </p:blipFill>
        <p:spPr>
          <a:xfrm>
            <a:off x="487188" y="4458691"/>
            <a:ext cx="442224" cy="535324"/>
          </a:xfrm>
          <a:prstGeom prst="rect">
            <a:avLst/>
          </a:prstGeom>
        </p:spPr>
      </p:pic>
      <p:sp>
        <p:nvSpPr>
          <p:cNvPr id="11" name="TextBox 10">
            <a:extLst>
              <a:ext uri="{FF2B5EF4-FFF2-40B4-BE49-F238E27FC236}">
                <a16:creationId xmlns:a16="http://schemas.microsoft.com/office/drawing/2014/main" id="{B070DB23-5A93-8CBC-9ECA-A44B48F90B3D}"/>
              </a:ext>
            </a:extLst>
          </p:cNvPr>
          <p:cNvSpPr txBox="1"/>
          <p:nvPr/>
        </p:nvSpPr>
        <p:spPr>
          <a:xfrm>
            <a:off x="929412" y="4458691"/>
            <a:ext cx="7964905" cy="553998"/>
          </a:xfrm>
          <a:prstGeom prst="rect">
            <a:avLst/>
          </a:prstGeom>
          <a:noFill/>
        </p:spPr>
        <p:txBody>
          <a:bodyPr wrap="square" rtlCol="0">
            <a:spAutoFit/>
          </a:bodyPr>
          <a:lstStyle/>
          <a:p>
            <a:r>
              <a:rPr lang="en-GB" sz="1500" dirty="0">
                <a:latin typeface="Lato" panose="020F0502020204030203" pitchFamily="34" charset="0"/>
                <a:ea typeface="Lato" panose="020F0502020204030203" pitchFamily="34" charset="0"/>
                <a:cs typeface="Lato" panose="020F0502020204030203" pitchFamily="34" charset="0"/>
              </a:rPr>
              <a:t>The median time taken for readers to interpret each FAST MRI scan was 56 seconds for Group 1 (range 8-47466) and 78 seconds for Group 2 (14-22830 seconds) (p &lt;0.0001)</a:t>
            </a:r>
          </a:p>
        </p:txBody>
      </p:sp>
      <p:pic>
        <p:nvPicPr>
          <p:cNvPr id="15" name="Picture 14">
            <a:extLst>
              <a:ext uri="{FF2B5EF4-FFF2-40B4-BE49-F238E27FC236}">
                <a16:creationId xmlns:a16="http://schemas.microsoft.com/office/drawing/2014/main" id="{8A2D8B1C-E214-9DAE-653B-F0D9BB858C6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08109" y="92439"/>
            <a:ext cx="1484114" cy="742122"/>
          </a:xfrm>
          <a:prstGeom prst="rect">
            <a:avLst/>
          </a:prstGeom>
          <a:noFill/>
          <a:ln>
            <a:noFill/>
          </a:ln>
        </p:spPr>
      </p:pic>
      <p:pic>
        <p:nvPicPr>
          <p:cNvPr id="16" name="Picture 15">
            <a:extLst>
              <a:ext uri="{FF2B5EF4-FFF2-40B4-BE49-F238E27FC236}">
                <a16:creationId xmlns:a16="http://schemas.microsoft.com/office/drawing/2014/main" id="{E7BBA402-F4FF-7DA1-6BEF-A8147F412B26}"/>
              </a:ext>
            </a:extLst>
          </p:cNvPr>
          <p:cNvPicPr>
            <a:picLocks noChangeAspect="1"/>
          </p:cNvPicPr>
          <p:nvPr/>
        </p:nvPicPr>
        <p:blipFill>
          <a:blip r:embed="rId6"/>
          <a:stretch>
            <a:fillRect/>
          </a:stretch>
        </p:blipFill>
        <p:spPr>
          <a:xfrm>
            <a:off x="6315759" y="130812"/>
            <a:ext cx="2578558" cy="593068"/>
          </a:xfrm>
          <a:prstGeom prst="rect">
            <a:avLst/>
          </a:prstGeom>
        </p:spPr>
      </p:pic>
      <p:pic>
        <p:nvPicPr>
          <p:cNvPr id="2" name="Picture 1">
            <a:extLst>
              <a:ext uri="{FF2B5EF4-FFF2-40B4-BE49-F238E27FC236}">
                <a16:creationId xmlns:a16="http://schemas.microsoft.com/office/drawing/2014/main" id="{26FD2197-3137-87C9-EA6B-8F9CEE8D679E}"/>
              </a:ext>
            </a:extLst>
          </p:cNvPr>
          <p:cNvPicPr>
            <a:picLocks noChangeAspect="1"/>
          </p:cNvPicPr>
          <p:nvPr/>
        </p:nvPicPr>
        <p:blipFill>
          <a:blip r:embed="rId7"/>
          <a:stretch>
            <a:fillRect/>
          </a:stretch>
        </p:blipFill>
        <p:spPr>
          <a:xfrm>
            <a:off x="269794" y="2815545"/>
            <a:ext cx="8676630" cy="1566472"/>
          </a:xfrm>
          <a:prstGeom prst="rect">
            <a:avLst/>
          </a:prstGeom>
        </p:spPr>
      </p:pic>
      <p:pic>
        <p:nvPicPr>
          <p:cNvPr id="5" name="Picture 4">
            <a:extLst>
              <a:ext uri="{FF2B5EF4-FFF2-40B4-BE49-F238E27FC236}">
                <a16:creationId xmlns:a16="http://schemas.microsoft.com/office/drawing/2014/main" id="{16C967CB-1D22-9B61-879F-641C0860DD18}"/>
              </a:ext>
            </a:extLst>
          </p:cNvPr>
          <p:cNvPicPr>
            <a:picLocks noChangeAspect="1"/>
          </p:cNvPicPr>
          <p:nvPr/>
        </p:nvPicPr>
        <p:blipFill>
          <a:blip r:embed="rId8"/>
          <a:stretch>
            <a:fillRect/>
          </a:stretch>
        </p:blipFill>
        <p:spPr>
          <a:xfrm>
            <a:off x="4669276" y="834561"/>
            <a:ext cx="4045128" cy="1978645"/>
          </a:xfrm>
          <a:prstGeom prst="rect">
            <a:avLst/>
          </a:prstGeom>
        </p:spPr>
      </p:pic>
      <p:sp>
        <p:nvSpPr>
          <p:cNvPr id="8" name="TextBox 7">
            <a:extLst>
              <a:ext uri="{FF2B5EF4-FFF2-40B4-BE49-F238E27FC236}">
                <a16:creationId xmlns:a16="http://schemas.microsoft.com/office/drawing/2014/main" id="{EE465962-4872-D6A8-C405-660A96C59FAF}"/>
              </a:ext>
            </a:extLst>
          </p:cNvPr>
          <p:cNvSpPr txBox="1"/>
          <p:nvPr/>
        </p:nvSpPr>
        <p:spPr>
          <a:xfrm>
            <a:off x="6608317" y="2584442"/>
            <a:ext cx="2286000" cy="307777"/>
          </a:xfrm>
          <a:prstGeom prst="rect">
            <a:avLst/>
          </a:prstGeom>
          <a:noFill/>
        </p:spPr>
        <p:txBody>
          <a:bodyPr wrap="square">
            <a:spAutoFit/>
          </a:bodyPr>
          <a:lstStyle/>
          <a:p>
            <a:pPr algn="r"/>
            <a:r>
              <a:rPr lang="en-GB" sz="1400" dirty="0">
                <a:effectLst/>
                <a:latin typeface="MyriadPro"/>
              </a:rPr>
              <a:t>Breast Cancer Research 2024 </a:t>
            </a:r>
            <a:endParaRPr lang="en-GB" dirty="0"/>
          </a:p>
        </p:txBody>
      </p:sp>
    </p:spTree>
    <p:extLst>
      <p:ext uri="{BB962C8B-B14F-4D97-AF65-F5344CB8AC3E}">
        <p14:creationId xmlns:p14="http://schemas.microsoft.com/office/powerpoint/2010/main" val="2541803523"/>
      </p:ext>
    </p:extLst>
  </p:cSld>
  <p:clrMapOvr>
    <a:masterClrMapping/>
  </p:clrMapOvr>
  <mc:AlternateContent xmlns:mc="http://schemas.openxmlformats.org/markup-compatibility/2006" xmlns:p14="http://schemas.microsoft.com/office/powerpoint/2010/main">
    <mc:Choice Requires="p14">
      <p:transition p14:dur="100" advTm="31166">
        <p:cut/>
      </p:transition>
    </mc:Choice>
    <mc:Fallback xmlns="">
      <p:transition advTm="31166">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3736B-8F9B-21EE-53A1-0FF2FCBEADEF}"/>
              </a:ext>
            </a:extLst>
          </p:cNvPr>
          <p:cNvSpPr>
            <a:spLocks noGrp="1"/>
          </p:cNvSpPr>
          <p:nvPr>
            <p:ph type="title"/>
          </p:nvPr>
        </p:nvSpPr>
        <p:spPr/>
        <p:txBody>
          <a:bodyPr>
            <a:normAutofit/>
          </a:bodyPr>
          <a:lstStyle/>
          <a:p>
            <a:r>
              <a:rPr lang="en-US" dirty="0"/>
              <a:t>FAST MRI: DYAMOND</a:t>
            </a:r>
          </a:p>
        </p:txBody>
      </p:sp>
      <p:sp>
        <p:nvSpPr>
          <p:cNvPr id="3" name="Content Placeholder 2">
            <a:extLst>
              <a:ext uri="{FF2B5EF4-FFF2-40B4-BE49-F238E27FC236}">
                <a16:creationId xmlns:a16="http://schemas.microsoft.com/office/drawing/2014/main" id="{C9F35024-C65A-44DF-E73A-8532824BE622}"/>
              </a:ext>
            </a:extLst>
          </p:cNvPr>
          <p:cNvSpPr>
            <a:spLocks noGrp="1"/>
          </p:cNvSpPr>
          <p:nvPr>
            <p:ph idx="1"/>
          </p:nvPr>
        </p:nvSpPr>
        <p:spPr>
          <a:xfrm>
            <a:off x="768096" y="1394855"/>
            <a:ext cx="6198189" cy="3002939"/>
          </a:xfrm>
        </p:spPr>
        <p:txBody>
          <a:bodyPr>
            <a:noAutofit/>
          </a:bodyPr>
          <a:lstStyle/>
          <a:p>
            <a:r>
              <a:rPr lang="en-US" sz="1800" dirty="0">
                <a:latin typeface="Helvetica" pitchFamily="2" charset="0"/>
              </a:rPr>
              <a:t>1000 screening clients </a:t>
            </a:r>
          </a:p>
          <a:p>
            <a:r>
              <a:rPr lang="en-US" sz="1800" dirty="0">
                <a:latin typeface="Helvetica" pitchFamily="2" charset="0"/>
              </a:rPr>
              <a:t>Age 50-52, “B” density and “clear” screening mammograms</a:t>
            </a:r>
          </a:p>
          <a:p>
            <a:r>
              <a:rPr lang="en-US" sz="1800" dirty="0">
                <a:latin typeface="Helvetica" pitchFamily="2" charset="0"/>
              </a:rPr>
              <a:t>Setting: NHS Breast Screening Services:</a:t>
            </a:r>
          </a:p>
          <a:p>
            <a:pPr lvl="1"/>
            <a:r>
              <a:rPr lang="en-US" sz="1400" dirty="0">
                <a:latin typeface="Helvetica" pitchFamily="2" charset="0"/>
              </a:rPr>
              <a:t>Avon </a:t>
            </a:r>
          </a:p>
          <a:p>
            <a:pPr lvl="1"/>
            <a:r>
              <a:rPr lang="en-US" sz="1400" dirty="0">
                <a:latin typeface="Helvetica" pitchFamily="2" charset="0"/>
              </a:rPr>
              <a:t>Gloucestershire </a:t>
            </a:r>
          </a:p>
          <a:p>
            <a:pPr lvl="1"/>
            <a:r>
              <a:rPr lang="en-US" sz="1400" dirty="0">
                <a:latin typeface="Helvetica" pitchFamily="2" charset="0"/>
              </a:rPr>
              <a:t>Cornwall</a:t>
            </a:r>
          </a:p>
          <a:p>
            <a:pPr lvl="1"/>
            <a:r>
              <a:rPr lang="en-US" sz="1400" dirty="0">
                <a:latin typeface="Helvetica" pitchFamily="2" charset="0"/>
              </a:rPr>
              <a:t>Wiltshire</a:t>
            </a:r>
          </a:p>
          <a:p>
            <a:pPr lvl="1"/>
            <a:r>
              <a:rPr lang="en-US" sz="1400" dirty="0">
                <a:latin typeface="Helvetica" pitchFamily="2" charset="0"/>
              </a:rPr>
              <a:t>South-West London</a:t>
            </a:r>
          </a:p>
          <a:p>
            <a:pPr lvl="1"/>
            <a:r>
              <a:rPr lang="en-US" sz="1400" dirty="0">
                <a:latin typeface="Helvetica" pitchFamily="2" charset="0"/>
              </a:rPr>
              <a:t>South-East London</a:t>
            </a:r>
          </a:p>
          <a:p>
            <a:r>
              <a:rPr lang="en-US" sz="1800" dirty="0">
                <a:latin typeface="Helvetica" pitchFamily="2" charset="0"/>
              </a:rPr>
              <a:t>42 months grant start: 1</a:t>
            </a:r>
            <a:r>
              <a:rPr lang="en-US" sz="1800" baseline="30000" dirty="0">
                <a:latin typeface="Helvetica" pitchFamily="2" charset="0"/>
              </a:rPr>
              <a:t>st</a:t>
            </a:r>
            <a:r>
              <a:rPr lang="en-US" sz="1800" dirty="0">
                <a:latin typeface="Helvetica" pitchFamily="2" charset="0"/>
              </a:rPr>
              <a:t> May 2023</a:t>
            </a:r>
          </a:p>
          <a:p>
            <a:r>
              <a:rPr lang="en-US" sz="1800" dirty="0">
                <a:latin typeface="Helvetica" pitchFamily="2" charset="0"/>
              </a:rPr>
              <a:t>REC: </a:t>
            </a:r>
            <a:r>
              <a:rPr lang="en-GB" sz="1800" dirty="0">
                <a:effectLst/>
                <a:latin typeface="Arial" panose="020B0604020202020204" pitchFamily="34" charset="0"/>
              </a:rPr>
              <a:t>23/YH/0268 CPMS: 59828 ISRCTN74193022</a:t>
            </a:r>
            <a:endParaRPr lang="en-US" sz="1800" dirty="0">
              <a:latin typeface="Helvetica" pitchFamily="2" charset="0"/>
            </a:endParaRPr>
          </a:p>
        </p:txBody>
      </p:sp>
      <p:pic>
        <p:nvPicPr>
          <p:cNvPr id="4" name="Picture 3">
            <a:extLst>
              <a:ext uri="{FF2B5EF4-FFF2-40B4-BE49-F238E27FC236}">
                <a16:creationId xmlns:a16="http://schemas.microsoft.com/office/drawing/2014/main" id="{A5EDB0DB-8F2C-60DA-71BF-64DDE1CEC666}"/>
              </a:ext>
            </a:extLst>
          </p:cNvPr>
          <p:cNvPicPr>
            <a:picLocks noChangeAspect="1"/>
          </p:cNvPicPr>
          <p:nvPr/>
        </p:nvPicPr>
        <p:blipFill>
          <a:blip r:embed="rId3"/>
          <a:stretch>
            <a:fillRect/>
          </a:stretch>
        </p:blipFill>
        <p:spPr>
          <a:xfrm>
            <a:off x="6135387" y="3579877"/>
            <a:ext cx="2904158" cy="1473971"/>
          </a:xfrm>
          <a:prstGeom prst="rect">
            <a:avLst/>
          </a:prstGeom>
        </p:spPr>
      </p:pic>
      <p:pic>
        <p:nvPicPr>
          <p:cNvPr id="6" name="Picture 5">
            <a:extLst>
              <a:ext uri="{FF2B5EF4-FFF2-40B4-BE49-F238E27FC236}">
                <a16:creationId xmlns:a16="http://schemas.microsoft.com/office/drawing/2014/main" id="{F828C83C-B47C-4BB0-C0F1-CD40BEB77DEC}"/>
              </a:ext>
            </a:extLst>
          </p:cNvPr>
          <p:cNvPicPr>
            <a:picLocks noChangeAspect="1"/>
          </p:cNvPicPr>
          <p:nvPr/>
        </p:nvPicPr>
        <p:blipFill rotWithShape="1">
          <a:blip r:embed="rId4"/>
          <a:srcRect l="8426" t="11280" r="7494" b="6500"/>
          <a:stretch/>
        </p:blipFill>
        <p:spPr>
          <a:xfrm>
            <a:off x="6244758" y="-4992"/>
            <a:ext cx="2899242" cy="1086356"/>
          </a:xfrm>
          <a:prstGeom prst="rect">
            <a:avLst/>
          </a:prstGeom>
        </p:spPr>
      </p:pic>
      <p:pic>
        <p:nvPicPr>
          <p:cNvPr id="7" name="Content Placeholder 4">
            <a:extLst>
              <a:ext uri="{FF2B5EF4-FFF2-40B4-BE49-F238E27FC236}">
                <a16:creationId xmlns:a16="http://schemas.microsoft.com/office/drawing/2014/main" id="{F904ED98-186E-FCE9-CE1D-23B26059B8B4}"/>
              </a:ext>
            </a:extLst>
          </p:cNvPr>
          <p:cNvPicPr>
            <a:picLocks noChangeAspect="1"/>
          </p:cNvPicPr>
          <p:nvPr/>
        </p:nvPicPr>
        <p:blipFill rotWithShape="1">
          <a:blip r:embed="rId5">
            <a:extLst>
              <a:ext uri="{28A0092B-C50C-407E-A947-70E740481C1C}">
                <a14:useLocalDpi xmlns:a14="http://schemas.microsoft.com/office/drawing/2010/main" val="0"/>
              </a:ext>
            </a:extLst>
          </a:blip>
          <a:srcRect t="827" r="50029"/>
          <a:stretch/>
        </p:blipFill>
        <p:spPr>
          <a:xfrm>
            <a:off x="7586777" y="1190150"/>
            <a:ext cx="1452768" cy="2368021"/>
          </a:xfrm>
          <a:prstGeom prst="rect">
            <a:avLst/>
          </a:prstGeom>
        </p:spPr>
      </p:pic>
      <p:sp>
        <p:nvSpPr>
          <p:cNvPr id="8" name="TextBox 7">
            <a:extLst>
              <a:ext uri="{FF2B5EF4-FFF2-40B4-BE49-F238E27FC236}">
                <a16:creationId xmlns:a16="http://schemas.microsoft.com/office/drawing/2014/main" id="{0AE309A5-EEFA-FA9D-728F-F659657EC13A}"/>
              </a:ext>
            </a:extLst>
          </p:cNvPr>
          <p:cNvSpPr txBox="1"/>
          <p:nvPr/>
        </p:nvSpPr>
        <p:spPr>
          <a:xfrm>
            <a:off x="7617232" y="1210189"/>
            <a:ext cx="313123" cy="369332"/>
          </a:xfrm>
          <a:prstGeom prst="rect">
            <a:avLst/>
          </a:prstGeom>
          <a:noFill/>
        </p:spPr>
        <p:txBody>
          <a:bodyPr wrap="square" rtlCol="0">
            <a:spAutoFit/>
          </a:bodyPr>
          <a:lstStyle/>
          <a:p>
            <a:r>
              <a:rPr lang="en-US" sz="1800" b="1" dirty="0">
                <a:solidFill>
                  <a:schemeClr val="bg1"/>
                </a:solidFill>
              </a:rPr>
              <a:t>B</a:t>
            </a:r>
          </a:p>
        </p:txBody>
      </p:sp>
      <p:sp>
        <p:nvSpPr>
          <p:cNvPr id="9" name="TextBox 8">
            <a:extLst>
              <a:ext uri="{FF2B5EF4-FFF2-40B4-BE49-F238E27FC236}">
                <a16:creationId xmlns:a16="http://schemas.microsoft.com/office/drawing/2014/main" id="{DB35904A-BC4B-89CA-F2AB-FEC57BFDD9DD}"/>
              </a:ext>
            </a:extLst>
          </p:cNvPr>
          <p:cNvSpPr txBox="1"/>
          <p:nvPr/>
        </p:nvSpPr>
        <p:spPr>
          <a:xfrm>
            <a:off x="6638431" y="882373"/>
            <a:ext cx="2583849" cy="307777"/>
          </a:xfrm>
          <a:prstGeom prst="rect">
            <a:avLst/>
          </a:prstGeom>
          <a:noFill/>
        </p:spPr>
        <p:txBody>
          <a:bodyPr wrap="square" rtlCol="0">
            <a:spAutoFit/>
          </a:bodyPr>
          <a:lstStyle/>
          <a:p>
            <a:r>
              <a:rPr lang="en-US" sz="1400" dirty="0">
                <a:solidFill>
                  <a:schemeClr val="accent2">
                    <a:lumMod val="50000"/>
                  </a:schemeClr>
                </a:solidFill>
              </a:rPr>
              <a:t>Funding reference: NIHR150502</a:t>
            </a:r>
          </a:p>
        </p:txBody>
      </p:sp>
    </p:spTree>
    <p:extLst>
      <p:ext uri="{BB962C8B-B14F-4D97-AF65-F5344CB8AC3E}">
        <p14:creationId xmlns:p14="http://schemas.microsoft.com/office/powerpoint/2010/main" val="3496865884"/>
      </p:ext>
    </p:extLst>
  </p:cSld>
  <p:clrMapOvr>
    <a:masterClrMapping/>
  </p:clrMapOvr>
  <mc:AlternateContent xmlns:mc="http://schemas.openxmlformats.org/markup-compatibility/2006" xmlns:p14="http://schemas.microsoft.com/office/powerpoint/2010/main">
    <mc:Choice Requires="p14">
      <p:transition p14:dur="100" advTm="31166">
        <p:cut/>
      </p:transition>
    </mc:Choice>
    <mc:Fallback xmlns="">
      <p:transition advTm="31166">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2">
            <a:extLst>
              <a:ext uri="{FF2B5EF4-FFF2-40B4-BE49-F238E27FC236}">
                <a16:creationId xmlns:a16="http://schemas.microsoft.com/office/drawing/2014/main" id="{94E4EE1C-B5D3-4760-87CC-FD9A3C03FDF7}"/>
              </a:ext>
            </a:extLst>
          </p:cNvPr>
          <p:cNvSpPr>
            <a:spLocks noGrp="1"/>
          </p:cNvSpPr>
          <p:nvPr>
            <p:ph sz="half" idx="1"/>
          </p:nvPr>
        </p:nvSpPr>
        <p:spPr>
          <a:xfrm>
            <a:off x="1644253" y="1113235"/>
            <a:ext cx="5681663" cy="3567113"/>
          </a:xfrm>
        </p:spPr>
        <p:txBody>
          <a:bodyPr/>
          <a:lstStyle/>
          <a:p>
            <a:pPr marL="0" indent="0">
              <a:buNone/>
            </a:pPr>
            <a:endParaRPr lang="en-GB" altLang="en-US" dirty="0"/>
          </a:p>
          <a:p>
            <a:endParaRPr lang="en-GB" altLang="en-US" dirty="0"/>
          </a:p>
        </p:txBody>
      </p:sp>
      <p:sp>
        <p:nvSpPr>
          <p:cNvPr id="15363" name="Title 1">
            <a:extLst>
              <a:ext uri="{FF2B5EF4-FFF2-40B4-BE49-F238E27FC236}">
                <a16:creationId xmlns:a16="http://schemas.microsoft.com/office/drawing/2014/main" id="{FDE46A62-0F8A-DF80-800F-33F3FF97B015}"/>
              </a:ext>
            </a:extLst>
          </p:cNvPr>
          <p:cNvSpPr>
            <a:spLocks noGrp="1"/>
          </p:cNvSpPr>
          <p:nvPr>
            <p:ph type="title"/>
          </p:nvPr>
        </p:nvSpPr>
        <p:spPr>
          <a:xfrm>
            <a:off x="1026592" y="448824"/>
            <a:ext cx="5854303" cy="590048"/>
          </a:xfrm>
        </p:spPr>
        <p:txBody>
          <a:bodyPr>
            <a:normAutofit/>
          </a:bodyPr>
          <a:lstStyle/>
          <a:p>
            <a:r>
              <a:rPr lang="en-GB" altLang="en-US" sz="3600" dirty="0"/>
              <a:t>Data management</a:t>
            </a:r>
          </a:p>
        </p:txBody>
      </p:sp>
      <p:pic>
        <p:nvPicPr>
          <p:cNvPr id="25" name="Picture 24" descr="A diagram of a project&#10;&#10;Description automatically generated">
            <a:extLst>
              <a:ext uri="{FF2B5EF4-FFF2-40B4-BE49-F238E27FC236}">
                <a16:creationId xmlns:a16="http://schemas.microsoft.com/office/drawing/2014/main" id="{D8AF1249-8E67-80B1-DE13-7D89CC9EE4DF}"/>
              </a:ext>
            </a:extLst>
          </p:cNvPr>
          <p:cNvPicPr>
            <a:picLocks noChangeAspect="1"/>
          </p:cNvPicPr>
          <p:nvPr/>
        </p:nvPicPr>
        <p:blipFill>
          <a:blip r:embed="rId3"/>
          <a:srcRect b="6852"/>
          <a:stretch/>
        </p:blipFill>
        <p:spPr>
          <a:xfrm>
            <a:off x="869655" y="953555"/>
            <a:ext cx="6630092" cy="3886471"/>
          </a:xfrm>
          <a:prstGeom prst="rect">
            <a:avLst/>
          </a:prstGeom>
        </p:spPr>
      </p:pic>
    </p:spTree>
    <p:extLst>
      <p:ext uri="{BB962C8B-B14F-4D97-AF65-F5344CB8AC3E}">
        <p14:creationId xmlns:p14="http://schemas.microsoft.com/office/powerpoint/2010/main" val="331596292"/>
      </p:ext>
    </p:extLst>
  </p:cSld>
  <p:clrMapOvr>
    <a:masterClrMapping/>
  </p:clrMapOvr>
  <mc:AlternateContent xmlns:mc="http://schemas.openxmlformats.org/markup-compatibility/2006" xmlns:p14="http://schemas.microsoft.com/office/powerpoint/2010/main">
    <mc:Choice Requires="p14">
      <p:transition p14:dur="100" advTm="31166">
        <p:cut/>
      </p:transition>
    </mc:Choice>
    <mc:Fallback xmlns="">
      <p:transition advTm="31166">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4C7D11E1-8E7D-B055-D66A-B76D74D6CF5F}"/>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5A689DBB-E722-330A-CB67-4EF7E242555A}"/>
              </a:ext>
            </a:extLst>
          </p:cNvPr>
          <p:cNvSpPr>
            <a:spLocks noGrp="1"/>
          </p:cNvSpPr>
          <p:nvPr>
            <p:ph type="subTitle" idx="1"/>
          </p:nvPr>
        </p:nvSpPr>
        <p:spPr>
          <a:xfrm>
            <a:off x="6457950" y="3573379"/>
            <a:ext cx="2683764" cy="1570121"/>
          </a:xfrm>
        </p:spPr>
        <p:txBody>
          <a:bodyPr>
            <a:normAutofit/>
          </a:bodyPr>
          <a:lstStyle/>
          <a:p>
            <a:pPr marL="0" marR="0" lvl="0" indent="0" algn="l" defTabSz="685800" rtl="0" eaLnBrk="1" fontAlgn="auto" latinLnBrk="0" hangingPunct="1">
              <a:lnSpc>
                <a:spcPct val="90000"/>
              </a:lnSpc>
              <a:spcBef>
                <a:spcPts val="0"/>
              </a:spcBef>
              <a:spcAft>
                <a:spcPts val="150"/>
              </a:spcAft>
              <a:buClr>
                <a:srgbClr val="1CADE4"/>
              </a:buClr>
              <a:buSzPct val="100000"/>
              <a:buFont typeface="Tw Cen MT" panose="020B0602020104020603" pitchFamily="34" charset="0"/>
              <a:buNone/>
              <a:tabLst/>
              <a:defRPr/>
            </a:pPr>
            <a:r>
              <a:rPr kumimoji="0" lang="en-US" sz="1600" b="1" i="0" u="none" strike="noStrike" kern="1200" cap="none" spc="0" normalizeH="0" baseline="0" noProof="0" dirty="0">
                <a:ln>
                  <a:noFill/>
                </a:ln>
                <a:solidFill>
                  <a:srgbClr val="2683C6">
                    <a:lumMod val="50000"/>
                  </a:srgbClr>
                </a:solidFill>
                <a:effectLst/>
                <a:uLnTx/>
                <a:uFillTx/>
                <a:latin typeface="Tw Cen MT" panose="020B0602020104020603"/>
                <a:ea typeface="+mn-ea"/>
                <a:cs typeface="+mn-cs"/>
              </a:rPr>
              <a:t>Dr Rebecca Geach</a:t>
            </a:r>
          </a:p>
          <a:p>
            <a:pPr marL="0" marR="0" lvl="0" indent="0" algn="l" defTabSz="685800" rtl="0" eaLnBrk="1" fontAlgn="auto" latinLnBrk="0" hangingPunct="1">
              <a:lnSpc>
                <a:spcPct val="90000"/>
              </a:lnSpc>
              <a:spcBef>
                <a:spcPts val="0"/>
              </a:spcBef>
              <a:spcAft>
                <a:spcPts val="150"/>
              </a:spcAft>
              <a:buClr>
                <a:srgbClr val="1CADE4"/>
              </a:buClr>
              <a:buSzPct val="100000"/>
              <a:buFont typeface="Tw Cen MT" panose="020B0602020104020603" pitchFamily="34" charset="0"/>
              <a:buNone/>
              <a:tabLst/>
              <a:defRPr/>
            </a:pPr>
            <a:r>
              <a:rPr kumimoji="0" lang="en-US" sz="1125" b="0" i="0" u="none" strike="noStrike" kern="1200" cap="none" spc="0" normalizeH="0" baseline="0" noProof="0" dirty="0">
                <a:ln>
                  <a:noFill/>
                </a:ln>
                <a:solidFill>
                  <a:srgbClr val="2683C6">
                    <a:lumMod val="50000"/>
                  </a:srgbClr>
                </a:solidFill>
                <a:effectLst/>
                <a:uLnTx/>
                <a:uFillTx/>
                <a:latin typeface="Tw Cen MT" panose="020B0602020104020603"/>
                <a:ea typeface="+mn-ea"/>
                <a:cs typeface="+mn-cs"/>
              </a:rPr>
              <a:t>Consultant Radiologist/Co-Lead DYAMOND</a:t>
            </a:r>
          </a:p>
          <a:p>
            <a:pPr marL="0" marR="0" lvl="0" indent="0" algn="l" defTabSz="685800" rtl="0" eaLnBrk="1" fontAlgn="auto" latinLnBrk="0" hangingPunct="1">
              <a:lnSpc>
                <a:spcPct val="90000"/>
              </a:lnSpc>
              <a:spcBef>
                <a:spcPts val="0"/>
              </a:spcBef>
              <a:spcAft>
                <a:spcPts val="150"/>
              </a:spcAft>
              <a:buClr>
                <a:srgbClr val="1CADE4"/>
              </a:buClr>
              <a:buSzPct val="100000"/>
              <a:buFont typeface="Tw Cen MT" panose="020B0602020104020603" pitchFamily="34" charset="0"/>
              <a:buNone/>
              <a:tabLst/>
              <a:defRPr/>
            </a:pPr>
            <a:r>
              <a:rPr kumimoji="0" lang="en-US" sz="1600" b="1" i="0" u="none" strike="noStrike" kern="1200" cap="none" spc="0" normalizeH="0" baseline="0" noProof="0" dirty="0">
                <a:ln>
                  <a:noFill/>
                </a:ln>
                <a:solidFill>
                  <a:srgbClr val="2683C6">
                    <a:lumMod val="50000"/>
                  </a:srgbClr>
                </a:solidFill>
                <a:effectLst/>
                <a:uLnTx/>
                <a:uFillTx/>
                <a:latin typeface="Tw Cen MT" panose="020B0602020104020603"/>
                <a:ea typeface="+mn-ea"/>
                <a:cs typeface="+mn-cs"/>
              </a:rPr>
              <a:t>Dr Lyn Jones</a:t>
            </a:r>
          </a:p>
          <a:p>
            <a:pPr marL="0" marR="0" lvl="0" indent="0" algn="l" defTabSz="685800" rtl="0" eaLnBrk="1" fontAlgn="auto" latinLnBrk="0" hangingPunct="1">
              <a:lnSpc>
                <a:spcPct val="90000"/>
              </a:lnSpc>
              <a:spcBef>
                <a:spcPts val="0"/>
              </a:spcBef>
              <a:spcAft>
                <a:spcPts val="150"/>
              </a:spcAft>
              <a:buClr>
                <a:srgbClr val="1CADE4"/>
              </a:buClr>
              <a:buSzPct val="100000"/>
              <a:buFont typeface="Tw Cen MT" panose="020B0602020104020603" pitchFamily="34" charset="0"/>
              <a:buNone/>
              <a:tabLst/>
              <a:defRPr/>
            </a:pPr>
            <a:r>
              <a:rPr kumimoji="0" lang="en-US" sz="1125" b="0" i="0" u="none" strike="noStrike" kern="1200" cap="none" spc="0" normalizeH="0" baseline="0" noProof="0" dirty="0">
                <a:ln>
                  <a:noFill/>
                </a:ln>
                <a:solidFill>
                  <a:srgbClr val="2683C6">
                    <a:lumMod val="50000"/>
                  </a:srgbClr>
                </a:solidFill>
                <a:effectLst/>
                <a:uLnTx/>
                <a:uFillTx/>
                <a:latin typeface="Tw Cen MT" panose="020B0602020104020603"/>
                <a:ea typeface="+mn-ea"/>
                <a:cs typeface="+mn-cs"/>
              </a:rPr>
              <a:t>Honorary Consultant Radiologist/CI Dyamond</a:t>
            </a:r>
          </a:p>
          <a:p>
            <a:pPr marL="0" marR="0" lvl="0" indent="0" algn="l" defTabSz="685800" rtl="0" eaLnBrk="1" fontAlgn="auto" latinLnBrk="0" hangingPunct="1">
              <a:lnSpc>
                <a:spcPct val="90000"/>
              </a:lnSpc>
              <a:spcBef>
                <a:spcPts val="0"/>
              </a:spcBef>
              <a:spcAft>
                <a:spcPts val="150"/>
              </a:spcAft>
              <a:buClr>
                <a:srgbClr val="1CADE4"/>
              </a:buClr>
              <a:buSzPct val="100000"/>
              <a:buFont typeface="Tw Cen MT" panose="020B0602020104020603" pitchFamily="34" charset="0"/>
              <a:buNone/>
              <a:tabLst/>
              <a:defRPr/>
            </a:pPr>
            <a:r>
              <a:rPr kumimoji="0" lang="en-US" sz="1125" b="0" i="0" u="none" strike="noStrike" kern="1200" cap="none" spc="0" normalizeH="0" baseline="0" noProof="0" dirty="0">
                <a:ln>
                  <a:noFill/>
                </a:ln>
                <a:solidFill>
                  <a:srgbClr val="2683C6">
                    <a:lumMod val="50000"/>
                  </a:srgbClr>
                </a:solidFill>
                <a:effectLst/>
                <a:uLnTx/>
                <a:uFillTx/>
                <a:latin typeface="Tw Cen MT" panose="020B0602020104020603"/>
                <a:ea typeface="+mn-ea"/>
                <a:cs typeface="+mn-cs"/>
              </a:rPr>
              <a:t>North Bristol NHS Trust</a:t>
            </a:r>
          </a:p>
          <a:p>
            <a:pPr>
              <a:lnSpc>
                <a:spcPct val="90000"/>
              </a:lnSpc>
            </a:pPr>
            <a:endParaRPr lang="en-US" sz="1300" b="1" dirty="0">
              <a:solidFill>
                <a:schemeClr val="accent2">
                  <a:lumMod val="50000"/>
                </a:schemeClr>
              </a:solidFill>
            </a:endParaRPr>
          </a:p>
        </p:txBody>
      </p:sp>
      <p:pic>
        <p:nvPicPr>
          <p:cNvPr id="8" name="Picture 7">
            <a:extLst>
              <a:ext uri="{FF2B5EF4-FFF2-40B4-BE49-F238E27FC236}">
                <a16:creationId xmlns:a16="http://schemas.microsoft.com/office/drawing/2014/main" id="{6B6D7E3C-2BEF-3467-E391-EEA2726D981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33315" y="69864"/>
            <a:ext cx="1708399" cy="923021"/>
          </a:xfrm>
          <a:prstGeom prst="rect">
            <a:avLst/>
          </a:prstGeom>
        </p:spPr>
      </p:pic>
      <p:pic>
        <p:nvPicPr>
          <p:cNvPr id="5" name="Picture 4">
            <a:extLst>
              <a:ext uri="{FF2B5EF4-FFF2-40B4-BE49-F238E27FC236}">
                <a16:creationId xmlns:a16="http://schemas.microsoft.com/office/drawing/2014/main" id="{73E55A00-2823-F057-7A02-4F7B2592DF37}"/>
              </a:ext>
            </a:extLst>
          </p:cNvPr>
          <p:cNvPicPr>
            <a:picLocks noChangeAspect="1"/>
          </p:cNvPicPr>
          <p:nvPr/>
        </p:nvPicPr>
        <p:blipFill>
          <a:blip r:embed="rId4"/>
          <a:stretch>
            <a:fillRect/>
          </a:stretch>
        </p:blipFill>
        <p:spPr>
          <a:xfrm>
            <a:off x="4859543" y="1399402"/>
            <a:ext cx="3196814" cy="1100543"/>
          </a:xfrm>
          <a:prstGeom prst="rect">
            <a:avLst/>
          </a:prstGeom>
        </p:spPr>
      </p:pic>
      <p:pic>
        <p:nvPicPr>
          <p:cNvPr id="11" name="Picture 10">
            <a:extLst>
              <a:ext uri="{FF2B5EF4-FFF2-40B4-BE49-F238E27FC236}">
                <a16:creationId xmlns:a16="http://schemas.microsoft.com/office/drawing/2014/main" id="{2EF8D1C5-3246-6361-E738-C72C4625B2D8}"/>
              </a:ext>
            </a:extLst>
          </p:cNvPr>
          <p:cNvPicPr>
            <a:picLocks noChangeAspect="1"/>
          </p:cNvPicPr>
          <p:nvPr/>
        </p:nvPicPr>
        <p:blipFill>
          <a:blip r:embed="rId5"/>
          <a:stretch>
            <a:fillRect/>
          </a:stretch>
        </p:blipFill>
        <p:spPr>
          <a:xfrm>
            <a:off x="534485" y="1399402"/>
            <a:ext cx="3344763" cy="1697595"/>
          </a:xfrm>
          <a:prstGeom prst="rect">
            <a:avLst/>
          </a:prstGeom>
        </p:spPr>
      </p:pic>
      <p:sp>
        <p:nvSpPr>
          <p:cNvPr id="7" name="TextBox 6">
            <a:extLst>
              <a:ext uri="{FF2B5EF4-FFF2-40B4-BE49-F238E27FC236}">
                <a16:creationId xmlns:a16="http://schemas.microsoft.com/office/drawing/2014/main" id="{D4DFD29D-4172-3428-0408-47CE4316C3F6}"/>
              </a:ext>
            </a:extLst>
          </p:cNvPr>
          <p:cNvSpPr txBox="1"/>
          <p:nvPr/>
        </p:nvSpPr>
        <p:spPr>
          <a:xfrm>
            <a:off x="403349" y="3573379"/>
            <a:ext cx="5369394" cy="1038746"/>
          </a:xfrm>
          <a:prstGeom prst="rect">
            <a:avLst/>
          </a:prstGeom>
          <a:noFill/>
        </p:spPr>
        <p:txBody>
          <a:bodyPr wrap="square">
            <a:spAutoFit/>
          </a:bodyPr>
          <a:lstStyle/>
          <a:p>
            <a:pPr algn="ctr"/>
            <a:r>
              <a:rPr lang="de-DE" sz="4050" b="1" dirty="0">
                <a:solidFill>
                  <a:srgbClr val="002060"/>
                </a:solidFill>
                <a:latin typeface="CHEVIN-LIGHT" panose="02000303000000000000" pitchFamily="2" charset="0"/>
              </a:rPr>
              <a:t>DISCLOSURE</a:t>
            </a:r>
          </a:p>
          <a:p>
            <a:pPr algn="ctr"/>
            <a:r>
              <a:rPr lang="en-GB" sz="2100" b="1" dirty="0">
                <a:solidFill>
                  <a:srgbClr val="A51E6D"/>
                </a:solidFill>
                <a:latin typeface="CHEVIN-LIGHT" panose="02000303000000000000" pitchFamily="2" charset="0"/>
              </a:rPr>
              <a:t>No other relevant financial relationships exist</a:t>
            </a:r>
            <a:endParaRPr lang="de-DE" sz="2100" b="1" dirty="0">
              <a:solidFill>
                <a:srgbClr val="008ACC"/>
              </a:solidFill>
              <a:latin typeface="CHEVIN-LIGHT" panose="02000303000000000000" pitchFamily="2" charset="0"/>
            </a:endParaRPr>
          </a:p>
        </p:txBody>
      </p:sp>
      <p:sp>
        <p:nvSpPr>
          <p:cNvPr id="14" name="TextBox 13">
            <a:extLst>
              <a:ext uri="{FF2B5EF4-FFF2-40B4-BE49-F238E27FC236}">
                <a16:creationId xmlns:a16="http://schemas.microsoft.com/office/drawing/2014/main" id="{FF1C2405-3F24-B83F-369D-552958E82605}"/>
              </a:ext>
            </a:extLst>
          </p:cNvPr>
          <p:cNvSpPr txBox="1"/>
          <p:nvPr/>
        </p:nvSpPr>
        <p:spPr>
          <a:xfrm>
            <a:off x="5038837" y="2474279"/>
            <a:ext cx="3196814" cy="338554"/>
          </a:xfrm>
          <a:prstGeom prst="rect">
            <a:avLst/>
          </a:prstGeom>
          <a:noFill/>
        </p:spPr>
        <p:txBody>
          <a:bodyPr wrap="square" rtlCol="0">
            <a:spAutoFit/>
          </a:bodyPr>
          <a:lstStyle/>
          <a:p>
            <a:r>
              <a:rPr lang="en-US" sz="1600" dirty="0">
                <a:solidFill>
                  <a:schemeClr val="accent2">
                    <a:lumMod val="50000"/>
                  </a:schemeClr>
                </a:solidFill>
              </a:rPr>
              <a:t>Funding reference: NIHR 150502</a:t>
            </a:r>
          </a:p>
        </p:txBody>
      </p:sp>
      <p:sp>
        <p:nvSpPr>
          <p:cNvPr id="15" name="TextBox 14">
            <a:extLst>
              <a:ext uri="{FF2B5EF4-FFF2-40B4-BE49-F238E27FC236}">
                <a16:creationId xmlns:a16="http://schemas.microsoft.com/office/drawing/2014/main" id="{A9485AB4-4B76-48B7-9300-BE31E70DD73E}"/>
              </a:ext>
            </a:extLst>
          </p:cNvPr>
          <p:cNvSpPr txBox="1"/>
          <p:nvPr/>
        </p:nvSpPr>
        <p:spPr>
          <a:xfrm>
            <a:off x="5038837" y="2758443"/>
            <a:ext cx="3196814" cy="338554"/>
          </a:xfrm>
          <a:prstGeom prst="rect">
            <a:avLst/>
          </a:prstGeom>
          <a:noFill/>
        </p:spPr>
        <p:txBody>
          <a:bodyPr wrap="square" rtlCol="0">
            <a:spAutoFit/>
          </a:bodyPr>
          <a:lstStyle/>
          <a:p>
            <a:r>
              <a:rPr lang="en-US" sz="1600" dirty="0">
                <a:solidFill>
                  <a:schemeClr val="accent2">
                    <a:lumMod val="50000"/>
                  </a:schemeClr>
                </a:solidFill>
              </a:rPr>
              <a:t>Trial registration: ISRCTN 74193022</a:t>
            </a:r>
          </a:p>
        </p:txBody>
      </p:sp>
      <p:pic>
        <p:nvPicPr>
          <p:cNvPr id="2" name="Picture 1">
            <a:extLst>
              <a:ext uri="{FF2B5EF4-FFF2-40B4-BE49-F238E27FC236}">
                <a16:creationId xmlns:a16="http://schemas.microsoft.com/office/drawing/2014/main" id="{E8552807-B34C-AFA1-D992-64A2BBF31CB2}"/>
              </a:ext>
            </a:extLst>
          </p:cNvPr>
          <p:cNvPicPr>
            <a:picLocks noChangeAspect="1"/>
          </p:cNvPicPr>
          <p:nvPr/>
        </p:nvPicPr>
        <p:blipFill>
          <a:blip r:embed="rId6"/>
          <a:stretch>
            <a:fillRect/>
          </a:stretch>
        </p:blipFill>
        <p:spPr>
          <a:xfrm>
            <a:off x="36976" y="22242"/>
            <a:ext cx="2567437" cy="996887"/>
          </a:xfrm>
          <a:prstGeom prst="rect">
            <a:avLst/>
          </a:prstGeom>
        </p:spPr>
      </p:pic>
    </p:spTree>
    <p:extLst>
      <p:ext uri="{BB962C8B-B14F-4D97-AF65-F5344CB8AC3E}">
        <p14:creationId xmlns:p14="http://schemas.microsoft.com/office/powerpoint/2010/main" val="3785294541"/>
      </p:ext>
    </p:extLst>
  </p:cSld>
  <p:clrMapOvr>
    <a:masterClrMapping/>
  </p:clrMapOvr>
  <mc:AlternateContent xmlns:mc="http://schemas.openxmlformats.org/markup-compatibility/2006" xmlns:p14="http://schemas.microsoft.com/office/powerpoint/2010/main">
    <mc:Choice Requires="p14">
      <p:transition p14:dur="100" advTm="31166">
        <p:cut/>
      </p:transition>
    </mc:Choice>
    <mc:Fallback xmlns="">
      <p:transition advTm="31166">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8752E24A-88C2-96EC-F257-03002C06BE1E}"/>
              </a:ext>
            </a:extLst>
          </p:cNvPr>
          <p:cNvCxnSpPr>
            <a:cxnSpLocks/>
            <a:endCxn id="9" idx="1"/>
          </p:cNvCxnSpPr>
          <p:nvPr/>
        </p:nvCxnSpPr>
        <p:spPr>
          <a:xfrm>
            <a:off x="956267" y="2558084"/>
            <a:ext cx="7127327" cy="4990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340740DE-EE5F-AA5B-8A1E-6B3FF8A0B279}"/>
              </a:ext>
            </a:extLst>
          </p:cNvPr>
          <p:cNvSpPr/>
          <p:nvPr/>
        </p:nvSpPr>
        <p:spPr>
          <a:xfrm>
            <a:off x="190215" y="2302750"/>
            <a:ext cx="755839" cy="5867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May 2023</a:t>
            </a:r>
          </a:p>
        </p:txBody>
      </p:sp>
      <p:sp>
        <p:nvSpPr>
          <p:cNvPr id="9" name="Rounded Rectangle 8">
            <a:extLst>
              <a:ext uri="{FF2B5EF4-FFF2-40B4-BE49-F238E27FC236}">
                <a16:creationId xmlns:a16="http://schemas.microsoft.com/office/drawing/2014/main" id="{147A8A09-4C87-ED86-5135-2E637CECE36C}"/>
              </a:ext>
            </a:extLst>
          </p:cNvPr>
          <p:cNvSpPr/>
          <p:nvPr/>
        </p:nvSpPr>
        <p:spPr>
          <a:xfrm>
            <a:off x="8083594" y="2314621"/>
            <a:ext cx="755839" cy="5867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Mar 2025</a:t>
            </a:r>
          </a:p>
        </p:txBody>
      </p:sp>
      <p:sp>
        <p:nvSpPr>
          <p:cNvPr id="10" name="Rectangle 9">
            <a:extLst>
              <a:ext uri="{FF2B5EF4-FFF2-40B4-BE49-F238E27FC236}">
                <a16:creationId xmlns:a16="http://schemas.microsoft.com/office/drawing/2014/main" id="{0D1B5056-A900-311E-6DDC-B1450F414955}"/>
              </a:ext>
            </a:extLst>
          </p:cNvPr>
          <p:cNvSpPr/>
          <p:nvPr/>
        </p:nvSpPr>
        <p:spPr>
          <a:xfrm>
            <a:off x="62386" y="220334"/>
            <a:ext cx="1043189" cy="515155"/>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Grant activated</a:t>
            </a:r>
          </a:p>
        </p:txBody>
      </p:sp>
      <p:cxnSp>
        <p:nvCxnSpPr>
          <p:cNvPr id="11" name="Straight Connector 10">
            <a:extLst>
              <a:ext uri="{FF2B5EF4-FFF2-40B4-BE49-F238E27FC236}">
                <a16:creationId xmlns:a16="http://schemas.microsoft.com/office/drawing/2014/main" id="{7BDB01AD-7C56-7BFB-1CEF-40EBE5EB9E6C}"/>
              </a:ext>
            </a:extLst>
          </p:cNvPr>
          <p:cNvCxnSpPr>
            <a:cxnSpLocks/>
            <a:stCxn id="10" idx="2"/>
            <a:endCxn id="8" idx="0"/>
          </p:cNvCxnSpPr>
          <p:nvPr/>
        </p:nvCxnSpPr>
        <p:spPr>
          <a:xfrm flipH="1">
            <a:off x="568135" y="735489"/>
            <a:ext cx="15846" cy="1567261"/>
          </a:xfrm>
          <a:prstGeom prst="lin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392591"/>
      </p:ext>
    </p:extLst>
  </p:cSld>
  <p:clrMapOvr>
    <a:masterClrMapping/>
  </p:clrMapOvr>
  <mc:AlternateContent xmlns:mc="http://schemas.openxmlformats.org/markup-compatibility/2006" xmlns:p14="http://schemas.microsoft.com/office/powerpoint/2010/main">
    <mc:Choice Requires="p14">
      <p:transition p14:dur="100" advTm="31166">
        <p:cut/>
      </p:transition>
    </mc:Choice>
    <mc:Fallback xmlns="">
      <p:transition advTm="31166">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98DDE-02CE-6D61-C7C0-FF3AF313E652}"/>
            </a:ext>
          </a:extLst>
        </p:cNvPr>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E22492FB-E853-578F-C1DA-4149875CF26B}"/>
              </a:ext>
            </a:extLst>
          </p:cNvPr>
          <p:cNvCxnSpPr>
            <a:cxnSpLocks/>
            <a:endCxn id="9" idx="1"/>
          </p:cNvCxnSpPr>
          <p:nvPr/>
        </p:nvCxnSpPr>
        <p:spPr>
          <a:xfrm>
            <a:off x="956267" y="2558084"/>
            <a:ext cx="7127327" cy="4990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04381BF8-8FB7-A08D-6CD5-7B91A812C610}"/>
              </a:ext>
            </a:extLst>
          </p:cNvPr>
          <p:cNvSpPr/>
          <p:nvPr/>
        </p:nvSpPr>
        <p:spPr>
          <a:xfrm>
            <a:off x="190215" y="2302750"/>
            <a:ext cx="755839" cy="5867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May 2023</a:t>
            </a:r>
          </a:p>
        </p:txBody>
      </p:sp>
      <p:sp>
        <p:nvSpPr>
          <p:cNvPr id="9" name="Rounded Rectangle 8">
            <a:extLst>
              <a:ext uri="{FF2B5EF4-FFF2-40B4-BE49-F238E27FC236}">
                <a16:creationId xmlns:a16="http://schemas.microsoft.com/office/drawing/2014/main" id="{7AB56367-15DD-B982-1652-D66BCC4C94A5}"/>
              </a:ext>
            </a:extLst>
          </p:cNvPr>
          <p:cNvSpPr/>
          <p:nvPr/>
        </p:nvSpPr>
        <p:spPr>
          <a:xfrm>
            <a:off x="8083594" y="2314621"/>
            <a:ext cx="755839" cy="5867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Mar 2025</a:t>
            </a:r>
          </a:p>
        </p:txBody>
      </p:sp>
      <p:sp>
        <p:nvSpPr>
          <p:cNvPr id="10" name="Rectangle 9">
            <a:extLst>
              <a:ext uri="{FF2B5EF4-FFF2-40B4-BE49-F238E27FC236}">
                <a16:creationId xmlns:a16="http://schemas.microsoft.com/office/drawing/2014/main" id="{2F0434ED-E063-12C6-8DB8-5CB5F9959CFB}"/>
              </a:ext>
            </a:extLst>
          </p:cNvPr>
          <p:cNvSpPr/>
          <p:nvPr/>
        </p:nvSpPr>
        <p:spPr>
          <a:xfrm>
            <a:off x="62386" y="220334"/>
            <a:ext cx="1043189" cy="515155"/>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Grant activated</a:t>
            </a:r>
          </a:p>
        </p:txBody>
      </p:sp>
      <p:cxnSp>
        <p:nvCxnSpPr>
          <p:cNvPr id="11" name="Straight Connector 10">
            <a:extLst>
              <a:ext uri="{FF2B5EF4-FFF2-40B4-BE49-F238E27FC236}">
                <a16:creationId xmlns:a16="http://schemas.microsoft.com/office/drawing/2014/main" id="{09183C74-0C7F-15C7-7111-B5FE72419782}"/>
              </a:ext>
            </a:extLst>
          </p:cNvPr>
          <p:cNvCxnSpPr>
            <a:cxnSpLocks/>
            <a:stCxn id="10" idx="2"/>
            <a:endCxn id="8" idx="0"/>
          </p:cNvCxnSpPr>
          <p:nvPr/>
        </p:nvCxnSpPr>
        <p:spPr>
          <a:xfrm flipH="1">
            <a:off x="568135" y="735489"/>
            <a:ext cx="0" cy="1567261"/>
          </a:xfrm>
          <a:prstGeom prst="lin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536498B3-B4D9-7F0C-50CC-051ADFABFCDF}"/>
              </a:ext>
            </a:extLst>
          </p:cNvPr>
          <p:cNvSpPr/>
          <p:nvPr/>
        </p:nvSpPr>
        <p:spPr>
          <a:xfrm>
            <a:off x="1238883" y="1166027"/>
            <a:ext cx="1042911" cy="868576"/>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NHSBSP RIDAC approval</a:t>
            </a:r>
          </a:p>
        </p:txBody>
      </p:sp>
      <p:sp>
        <p:nvSpPr>
          <p:cNvPr id="3" name="Rounded Rectangle 2">
            <a:extLst>
              <a:ext uri="{FF2B5EF4-FFF2-40B4-BE49-F238E27FC236}">
                <a16:creationId xmlns:a16="http://schemas.microsoft.com/office/drawing/2014/main" id="{D3E0BBFB-4BEE-AC95-3FA9-4C1B79F47CFA}"/>
              </a:ext>
            </a:extLst>
          </p:cNvPr>
          <p:cNvSpPr/>
          <p:nvPr/>
        </p:nvSpPr>
        <p:spPr>
          <a:xfrm>
            <a:off x="1382420" y="2302750"/>
            <a:ext cx="755839" cy="5867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Oct 2023</a:t>
            </a:r>
          </a:p>
        </p:txBody>
      </p:sp>
      <p:cxnSp>
        <p:nvCxnSpPr>
          <p:cNvPr id="5" name="Straight Connector 4">
            <a:extLst>
              <a:ext uri="{FF2B5EF4-FFF2-40B4-BE49-F238E27FC236}">
                <a16:creationId xmlns:a16="http://schemas.microsoft.com/office/drawing/2014/main" id="{0F511D4F-0785-A899-5151-853EB24573E4}"/>
              </a:ext>
            </a:extLst>
          </p:cNvPr>
          <p:cNvCxnSpPr>
            <a:cxnSpLocks/>
            <a:stCxn id="2" idx="2"/>
          </p:cNvCxnSpPr>
          <p:nvPr/>
        </p:nvCxnSpPr>
        <p:spPr>
          <a:xfrm flipH="1">
            <a:off x="1758502" y="2034603"/>
            <a:ext cx="1837" cy="268147"/>
          </a:xfrm>
          <a:prstGeom prst="lin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F3787FC2-2847-0CCB-AD85-086F74BC0939}"/>
              </a:ext>
            </a:extLst>
          </p:cNvPr>
          <p:cNvSpPr/>
          <p:nvPr/>
        </p:nvSpPr>
        <p:spPr>
          <a:xfrm>
            <a:off x="1310170" y="4513931"/>
            <a:ext cx="1862541" cy="586733"/>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Need to upgrade RiViewer software</a:t>
            </a:r>
          </a:p>
        </p:txBody>
      </p:sp>
      <p:sp>
        <p:nvSpPr>
          <p:cNvPr id="13" name="Rectangle 12">
            <a:extLst>
              <a:ext uri="{FF2B5EF4-FFF2-40B4-BE49-F238E27FC236}">
                <a16:creationId xmlns:a16="http://schemas.microsoft.com/office/drawing/2014/main" id="{663234F3-44CC-EDF3-B399-E0A8E78F4087}"/>
              </a:ext>
            </a:extLst>
          </p:cNvPr>
          <p:cNvSpPr/>
          <p:nvPr/>
        </p:nvSpPr>
        <p:spPr>
          <a:xfrm>
            <a:off x="3468845" y="4725094"/>
            <a:ext cx="3483210" cy="386805"/>
          </a:xfrm>
          <a:prstGeom prst="rect">
            <a:avLst/>
          </a:prstGeom>
          <a:solidFill>
            <a:srgbClr val="EF53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Update all reader training material</a:t>
            </a:r>
          </a:p>
        </p:txBody>
      </p:sp>
      <p:cxnSp>
        <p:nvCxnSpPr>
          <p:cNvPr id="14" name="Straight Arrow Connector 13">
            <a:extLst>
              <a:ext uri="{FF2B5EF4-FFF2-40B4-BE49-F238E27FC236}">
                <a16:creationId xmlns:a16="http://schemas.microsoft.com/office/drawing/2014/main" id="{CEE87FD5-A479-79A5-160D-5AC394A8A961}"/>
              </a:ext>
            </a:extLst>
          </p:cNvPr>
          <p:cNvCxnSpPr>
            <a:cxnSpLocks/>
            <a:endCxn id="13" idx="1"/>
          </p:cNvCxnSpPr>
          <p:nvPr/>
        </p:nvCxnSpPr>
        <p:spPr>
          <a:xfrm flipV="1">
            <a:off x="3189437" y="4918497"/>
            <a:ext cx="279408" cy="678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a:extLst>
              <a:ext uri="{FF2B5EF4-FFF2-40B4-BE49-F238E27FC236}">
                <a16:creationId xmlns:a16="http://schemas.microsoft.com/office/drawing/2014/main" id="{CE597FCF-AAA1-A159-A1FC-EE74A44FAF0B}"/>
              </a:ext>
            </a:extLst>
          </p:cNvPr>
          <p:cNvSpPr/>
          <p:nvPr/>
        </p:nvSpPr>
        <p:spPr>
          <a:xfrm>
            <a:off x="2572762" y="2328287"/>
            <a:ext cx="755839" cy="5867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Jan 2024</a:t>
            </a:r>
          </a:p>
        </p:txBody>
      </p:sp>
      <p:grpSp>
        <p:nvGrpSpPr>
          <p:cNvPr id="34" name="Group 33">
            <a:extLst>
              <a:ext uri="{FF2B5EF4-FFF2-40B4-BE49-F238E27FC236}">
                <a16:creationId xmlns:a16="http://schemas.microsoft.com/office/drawing/2014/main" id="{AAAA1387-BB0C-F896-0E68-D868F588A1A7}"/>
              </a:ext>
            </a:extLst>
          </p:cNvPr>
          <p:cNvGrpSpPr/>
          <p:nvPr/>
        </p:nvGrpSpPr>
        <p:grpSpPr>
          <a:xfrm>
            <a:off x="2432516" y="220333"/>
            <a:ext cx="1036329" cy="2107954"/>
            <a:chOff x="2432516" y="220333"/>
            <a:chExt cx="1036329" cy="2107954"/>
          </a:xfrm>
        </p:grpSpPr>
        <p:sp>
          <p:nvSpPr>
            <p:cNvPr id="15" name="Rectangle 14">
              <a:extLst>
                <a:ext uri="{FF2B5EF4-FFF2-40B4-BE49-F238E27FC236}">
                  <a16:creationId xmlns:a16="http://schemas.microsoft.com/office/drawing/2014/main" id="{C9B4F19D-693B-9D0E-B65F-7CB09F144B61}"/>
                </a:ext>
              </a:extLst>
            </p:cNvPr>
            <p:cNvSpPr/>
            <p:nvPr/>
          </p:nvSpPr>
          <p:spPr>
            <a:xfrm>
              <a:off x="2432516" y="220333"/>
              <a:ext cx="1036329" cy="861075"/>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HRA and Ethics approval</a:t>
              </a:r>
            </a:p>
          </p:txBody>
        </p:sp>
        <p:cxnSp>
          <p:nvCxnSpPr>
            <p:cNvPr id="18" name="Straight Connector 17">
              <a:extLst>
                <a:ext uri="{FF2B5EF4-FFF2-40B4-BE49-F238E27FC236}">
                  <a16:creationId xmlns:a16="http://schemas.microsoft.com/office/drawing/2014/main" id="{56D2184B-89F3-2BB8-B0BD-7ABCCB1F23D8}"/>
                </a:ext>
              </a:extLst>
            </p:cNvPr>
            <p:cNvCxnSpPr>
              <a:cxnSpLocks/>
              <a:stCxn id="15" idx="2"/>
            </p:cNvCxnSpPr>
            <p:nvPr/>
          </p:nvCxnSpPr>
          <p:spPr>
            <a:xfrm flipH="1">
              <a:off x="2950680" y="1081408"/>
              <a:ext cx="1" cy="1246879"/>
            </a:xfrm>
            <a:prstGeom prst="lin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7D0BB877-2DBD-A2F7-1871-9186F1468DD0}"/>
              </a:ext>
            </a:extLst>
          </p:cNvPr>
          <p:cNvSpPr/>
          <p:nvPr/>
        </p:nvSpPr>
        <p:spPr>
          <a:xfrm>
            <a:off x="1307574" y="3180359"/>
            <a:ext cx="1643106" cy="589772"/>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NBSS trial flag not possible</a:t>
            </a:r>
          </a:p>
        </p:txBody>
      </p:sp>
      <p:sp>
        <p:nvSpPr>
          <p:cNvPr id="25" name="Rectangle 24">
            <a:extLst>
              <a:ext uri="{FF2B5EF4-FFF2-40B4-BE49-F238E27FC236}">
                <a16:creationId xmlns:a16="http://schemas.microsoft.com/office/drawing/2014/main" id="{C9394903-0E37-649B-2899-BC819FE8776D}"/>
              </a:ext>
            </a:extLst>
          </p:cNvPr>
          <p:cNvSpPr/>
          <p:nvPr/>
        </p:nvSpPr>
        <p:spPr>
          <a:xfrm>
            <a:off x="3468845" y="4172314"/>
            <a:ext cx="1982359" cy="490999"/>
          </a:xfrm>
          <a:prstGeom prst="rect">
            <a:avLst/>
          </a:prstGeom>
          <a:solidFill>
            <a:srgbClr val="EF53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Create software alternative to flag</a:t>
            </a:r>
          </a:p>
        </p:txBody>
      </p:sp>
      <p:cxnSp>
        <p:nvCxnSpPr>
          <p:cNvPr id="26" name="Straight Arrow Connector 25">
            <a:extLst>
              <a:ext uri="{FF2B5EF4-FFF2-40B4-BE49-F238E27FC236}">
                <a16:creationId xmlns:a16="http://schemas.microsoft.com/office/drawing/2014/main" id="{6277AE0E-3CB9-AF4E-F128-72F9D49D6CAF}"/>
              </a:ext>
            </a:extLst>
          </p:cNvPr>
          <p:cNvCxnSpPr>
            <a:cxnSpLocks/>
          </p:cNvCxnSpPr>
          <p:nvPr/>
        </p:nvCxnSpPr>
        <p:spPr>
          <a:xfrm>
            <a:off x="2950680" y="3770131"/>
            <a:ext cx="518165" cy="40218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Oval 36">
            <a:extLst>
              <a:ext uri="{FF2B5EF4-FFF2-40B4-BE49-F238E27FC236}">
                <a16:creationId xmlns:a16="http://schemas.microsoft.com/office/drawing/2014/main" id="{4745AACD-9389-5DFF-1C34-E09D5C0D3ED9}"/>
              </a:ext>
            </a:extLst>
          </p:cNvPr>
          <p:cNvSpPr/>
          <p:nvPr/>
        </p:nvSpPr>
        <p:spPr>
          <a:xfrm>
            <a:off x="1866900" y="1653780"/>
            <a:ext cx="1641268" cy="1526579"/>
          </a:xfrm>
          <a:prstGeom prst="ellipse">
            <a:avLst/>
          </a:prstGeom>
          <a:solidFill>
            <a:srgbClr val="FFCE1C"/>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BUST Charity Scanner installed</a:t>
            </a:r>
          </a:p>
        </p:txBody>
      </p:sp>
      <p:cxnSp>
        <p:nvCxnSpPr>
          <p:cNvPr id="39" name="Straight Connector 38">
            <a:extLst>
              <a:ext uri="{FF2B5EF4-FFF2-40B4-BE49-F238E27FC236}">
                <a16:creationId xmlns:a16="http://schemas.microsoft.com/office/drawing/2014/main" id="{42F46012-6A4A-826E-2F84-D6D71C81B6D1}"/>
              </a:ext>
            </a:extLst>
          </p:cNvPr>
          <p:cNvCxnSpPr>
            <a:stCxn id="3" idx="2"/>
          </p:cNvCxnSpPr>
          <p:nvPr/>
        </p:nvCxnSpPr>
        <p:spPr>
          <a:xfrm flipH="1">
            <a:off x="1758502" y="2889482"/>
            <a:ext cx="1838" cy="29087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0266157"/>
      </p:ext>
    </p:extLst>
  </p:cSld>
  <p:clrMapOvr>
    <a:masterClrMapping/>
  </p:clrMapOvr>
  <mc:AlternateContent xmlns:mc="http://schemas.openxmlformats.org/markup-compatibility/2006" xmlns:p14="http://schemas.microsoft.com/office/powerpoint/2010/main">
    <mc:Choice Requires="p14">
      <p:transition p14:dur="100" advTm="31166">
        <p:cut/>
      </p:transition>
    </mc:Choice>
    <mc:Fallback xmlns="">
      <p:transition advTm="31166">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circle(out)">
                                      <p:cBhvr>
                                        <p:cTn id="12"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0A98B-2735-A2D6-906E-6FBFA901A8D3}"/>
            </a:ext>
          </a:extLst>
        </p:cNvPr>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2851ED79-B93D-7223-25B8-D712000228AF}"/>
              </a:ext>
            </a:extLst>
          </p:cNvPr>
          <p:cNvCxnSpPr>
            <a:cxnSpLocks/>
            <a:endCxn id="9" idx="1"/>
          </p:cNvCxnSpPr>
          <p:nvPr/>
        </p:nvCxnSpPr>
        <p:spPr>
          <a:xfrm>
            <a:off x="956267" y="2558084"/>
            <a:ext cx="7127327" cy="4990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6051B3C2-0C83-5EDF-2E9B-E03DE9A889B0}"/>
              </a:ext>
            </a:extLst>
          </p:cNvPr>
          <p:cNvSpPr/>
          <p:nvPr/>
        </p:nvSpPr>
        <p:spPr>
          <a:xfrm>
            <a:off x="190215" y="2302750"/>
            <a:ext cx="755839" cy="5867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May 2023</a:t>
            </a:r>
          </a:p>
        </p:txBody>
      </p:sp>
      <p:sp>
        <p:nvSpPr>
          <p:cNvPr id="9" name="Rounded Rectangle 8">
            <a:extLst>
              <a:ext uri="{FF2B5EF4-FFF2-40B4-BE49-F238E27FC236}">
                <a16:creationId xmlns:a16="http://schemas.microsoft.com/office/drawing/2014/main" id="{FB968C86-656E-9D4F-5CB0-78054010A58E}"/>
              </a:ext>
            </a:extLst>
          </p:cNvPr>
          <p:cNvSpPr/>
          <p:nvPr/>
        </p:nvSpPr>
        <p:spPr>
          <a:xfrm>
            <a:off x="8083594" y="2314621"/>
            <a:ext cx="755839" cy="5867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Nov 2024</a:t>
            </a:r>
          </a:p>
        </p:txBody>
      </p:sp>
      <p:sp>
        <p:nvSpPr>
          <p:cNvPr id="10" name="Rectangle 9">
            <a:extLst>
              <a:ext uri="{FF2B5EF4-FFF2-40B4-BE49-F238E27FC236}">
                <a16:creationId xmlns:a16="http://schemas.microsoft.com/office/drawing/2014/main" id="{F4658C27-89FB-9CD7-C9A7-F240D696446D}"/>
              </a:ext>
            </a:extLst>
          </p:cNvPr>
          <p:cNvSpPr/>
          <p:nvPr/>
        </p:nvSpPr>
        <p:spPr>
          <a:xfrm>
            <a:off x="62386" y="220334"/>
            <a:ext cx="1043189" cy="515155"/>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Grant activated</a:t>
            </a:r>
          </a:p>
        </p:txBody>
      </p:sp>
      <p:cxnSp>
        <p:nvCxnSpPr>
          <p:cNvPr id="11" name="Straight Connector 10">
            <a:extLst>
              <a:ext uri="{FF2B5EF4-FFF2-40B4-BE49-F238E27FC236}">
                <a16:creationId xmlns:a16="http://schemas.microsoft.com/office/drawing/2014/main" id="{2C2F4362-B729-AFBC-9C65-2087D99DDACA}"/>
              </a:ext>
            </a:extLst>
          </p:cNvPr>
          <p:cNvCxnSpPr>
            <a:cxnSpLocks/>
            <a:stCxn id="10" idx="2"/>
            <a:endCxn id="8" idx="0"/>
          </p:cNvCxnSpPr>
          <p:nvPr/>
        </p:nvCxnSpPr>
        <p:spPr>
          <a:xfrm flipH="1">
            <a:off x="568135" y="735489"/>
            <a:ext cx="0" cy="1567261"/>
          </a:xfrm>
          <a:prstGeom prst="lin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DA7D0316-4D7C-0F78-D300-1406358B40F1}"/>
              </a:ext>
            </a:extLst>
          </p:cNvPr>
          <p:cNvSpPr/>
          <p:nvPr/>
        </p:nvSpPr>
        <p:spPr>
          <a:xfrm>
            <a:off x="1238883" y="1166027"/>
            <a:ext cx="1042911" cy="868576"/>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NHSBSP RIDAC approval</a:t>
            </a:r>
          </a:p>
        </p:txBody>
      </p:sp>
      <p:sp>
        <p:nvSpPr>
          <p:cNvPr id="3" name="Rounded Rectangle 2">
            <a:extLst>
              <a:ext uri="{FF2B5EF4-FFF2-40B4-BE49-F238E27FC236}">
                <a16:creationId xmlns:a16="http://schemas.microsoft.com/office/drawing/2014/main" id="{E6A6BDC7-92F4-8783-294E-2ECBD0198637}"/>
              </a:ext>
            </a:extLst>
          </p:cNvPr>
          <p:cNvSpPr/>
          <p:nvPr/>
        </p:nvSpPr>
        <p:spPr>
          <a:xfrm>
            <a:off x="1382420" y="2302750"/>
            <a:ext cx="755839" cy="5867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Oct 2023</a:t>
            </a:r>
          </a:p>
        </p:txBody>
      </p:sp>
      <p:cxnSp>
        <p:nvCxnSpPr>
          <p:cNvPr id="5" name="Straight Connector 4">
            <a:extLst>
              <a:ext uri="{FF2B5EF4-FFF2-40B4-BE49-F238E27FC236}">
                <a16:creationId xmlns:a16="http://schemas.microsoft.com/office/drawing/2014/main" id="{4512F958-9E1C-3193-89CC-8723800E2335}"/>
              </a:ext>
            </a:extLst>
          </p:cNvPr>
          <p:cNvCxnSpPr>
            <a:cxnSpLocks/>
            <a:stCxn id="2" idx="2"/>
          </p:cNvCxnSpPr>
          <p:nvPr/>
        </p:nvCxnSpPr>
        <p:spPr>
          <a:xfrm flipH="1">
            <a:off x="1758502" y="2034603"/>
            <a:ext cx="1837" cy="268147"/>
          </a:xfrm>
          <a:prstGeom prst="lin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64C9BA14-B466-B2CF-1342-3FDD7B57B064}"/>
              </a:ext>
            </a:extLst>
          </p:cNvPr>
          <p:cNvSpPr/>
          <p:nvPr/>
        </p:nvSpPr>
        <p:spPr>
          <a:xfrm>
            <a:off x="1310170" y="4513931"/>
            <a:ext cx="1862541" cy="586733"/>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Need to upgrade RiViewer software</a:t>
            </a:r>
          </a:p>
        </p:txBody>
      </p:sp>
      <p:sp>
        <p:nvSpPr>
          <p:cNvPr id="13" name="Rectangle 12">
            <a:extLst>
              <a:ext uri="{FF2B5EF4-FFF2-40B4-BE49-F238E27FC236}">
                <a16:creationId xmlns:a16="http://schemas.microsoft.com/office/drawing/2014/main" id="{6C4A6D21-817C-29DA-5A25-21E7D917B5EB}"/>
              </a:ext>
            </a:extLst>
          </p:cNvPr>
          <p:cNvSpPr/>
          <p:nvPr/>
        </p:nvSpPr>
        <p:spPr>
          <a:xfrm>
            <a:off x="3468845" y="4725094"/>
            <a:ext cx="3483210" cy="386805"/>
          </a:xfrm>
          <a:prstGeom prst="rect">
            <a:avLst/>
          </a:prstGeom>
          <a:solidFill>
            <a:srgbClr val="EF53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Update all reader training material</a:t>
            </a:r>
          </a:p>
        </p:txBody>
      </p:sp>
      <p:cxnSp>
        <p:nvCxnSpPr>
          <p:cNvPr id="14" name="Straight Arrow Connector 13">
            <a:extLst>
              <a:ext uri="{FF2B5EF4-FFF2-40B4-BE49-F238E27FC236}">
                <a16:creationId xmlns:a16="http://schemas.microsoft.com/office/drawing/2014/main" id="{9EACF9C2-1BF0-4E13-A25A-7E9729AD4C16}"/>
              </a:ext>
            </a:extLst>
          </p:cNvPr>
          <p:cNvCxnSpPr>
            <a:cxnSpLocks/>
            <a:endCxn id="13" idx="1"/>
          </p:cNvCxnSpPr>
          <p:nvPr/>
        </p:nvCxnSpPr>
        <p:spPr>
          <a:xfrm flipV="1">
            <a:off x="3189437" y="4918497"/>
            <a:ext cx="279408" cy="678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9F480D3-AF0E-B9F0-0F92-BD475E9A2DBA}"/>
              </a:ext>
            </a:extLst>
          </p:cNvPr>
          <p:cNvSpPr/>
          <p:nvPr/>
        </p:nvSpPr>
        <p:spPr>
          <a:xfrm>
            <a:off x="2432516" y="220333"/>
            <a:ext cx="1036329" cy="861075"/>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HRA and Ethics approval</a:t>
            </a:r>
          </a:p>
        </p:txBody>
      </p:sp>
      <p:cxnSp>
        <p:nvCxnSpPr>
          <p:cNvPr id="20" name="Straight Connector 19">
            <a:extLst>
              <a:ext uri="{FF2B5EF4-FFF2-40B4-BE49-F238E27FC236}">
                <a16:creationId xmlns:a16="http://schemas.microsoft.com/office/drawing/2014/main" id="{2DE49693-9770-DCD2-783C-25B97AED5C3C}"/>
              </a:ext>
            </a:extLst>
          </p:cNvPr>
          <p:cNvCxnSpPr>
            <a:cxnSpLocks/>
          </p:cNvCxnSpPr>
          <p:nvPr/>
        </p:nvCxnSpPr>
        <p:spPr>
          <a:xfrm flipH="1">
            <a:off x="1758502" y="2889482"/>
            <a:ext cx="0" cy="344463"/>
          </a:xfrm>
          <a:prstGeom prst="line">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8E2AA60-2F59-3AB0-E837-5CCC6F9F4CA9}"/>
              </a:ext>
            </a:extLst>
          </p:cNvPr>
          <p:cNvSpPr/>
          <p:nvPr/>
        </p:nvSpPr>
        <p:spPr>
          <a:xfrm>
            <a:off x="1334029" y="3233945"/>
            <a:ext cx="1643106" cy="589772"/>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NBSS trial flag not possible</a:t>
            </a:r>
          </a:p>
        </p:txBody>
      </p:sp>
      <p:sp>
        <p:nvSpPr>
          <p:cNvPr id="25" name="Rectangle 24">
            <a:extLst>
              <a:ext uri="{FF2B5EF4-FFF2-40B4-BE49-F238E27FC236}">
                <a16:creationId xmlns:a16="http://schemas.microsoft.com/office/drawing/2014/main" id="{B20158F2-B2A4-D15A-6F17-4549F889B0D3}"/>
              </a:ext>
            </a:extLst>
          </p:cNvPr>
          <p:cNvSpPr/>
          <p:nvPr/>
        </p:nvSpPr>
        <p:spPr>
          <a:xfrm>
            <a:off x="3468845" y="4172314"/>
            <a:ext cx="1982359" cy="490999"/>
          </a:xfrm>
          <a:prstGeom prst="rect">
            <a:avLst/>
          </a:prstGeom>
          <a:solidFill>
            <a:srgbClr val="EF53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Create software alternative to flag</a:t>
            </a:r>
          </a:p>
        </p:txBody>
      </p:sp>
      <p:cxnSp>
        <p:nvCxnSpPr>
          <p:cNvPr id="26" name="Straight Arrow Connector 25">
            <a:extLst>
              <a:ext uri="{FF2B5EF4-FFF2-40B4-BE49-F238E27FC236}">
                <a16:creationId xmlns:a16="http://schemas.microsoft.com/office/drawing/2014/main" id="{6F41B326-92A0-B9E1-0BC8-EB803F8DAA0C}"/>
              </a:ext>
            </a:extLst>
          </p:cNvPr>
          <p:cNvCxnSpPr>
            <a:cxnSpLocks/>
          </p:cNvCxnSpPr>
          <p:nvPr/>
        </p:nvCxnSpPr>
        <p:spPr>
          <a:xfrm>
            <a:off x="2977135" y="3823717"/>
            <a:ext cx="491710" cy="34446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Rounded Rectangle 3">
            <a:extLst>
              <a:ext uri="{FF2B5EF4-FFF2-40B4-BE49-F238E27FC236}">
                <a16:creationId xmlns:a16="http://schemas.microsoft.com/office/drawing/2014/main" id="{30681DB1-2E3A-CD94-696C-3A29BA5BDB09}"/>
              </a:ext>
            </a:extLst>
          </p:cNvPr>
          <p:cNvSpPr/>
          <p:nvPr/>
        </p:nvSpPr>
        <p:spPr>
          <a:xfrm>
            <a:off x="3816160" y="2302750"/>
            <a:ext cx="755839" cy="5867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Apr 2024</a:t>
            </a:r>
          </a:p>
        </p:txBody>
      </p:sp>
      <p:sp>
        <p:nvSpPr>
          <p:cNvPr id="17" name="Rectangle 16">
            <a:extLst>
              <a:ext uri="{FF2B5EF4-FFF2-40B4-BE49-F238E27FC236}">
                <a16:creationId xmlns:a16="http://schemas.microsoft.com/office/drawing/2014/main" id="{F6CC1157-3060-8B22-5C6B-E9FFDB7FA395}"/>
              </a:ext>
            </a:extLst>
          </p:cNvPr>
          <p:cNvSpPr/>
          <p:nvPr/>
        </p:nvSpPr>
        <p:spPr>
          <a:xfrm>
            <a:off x="3468845" y="220333"/>
            <a:ext cx="1043189" cy="861075"/>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Local IRMER approval</a:t>
            </a:r>
          </a:p>
        </p:txBody>
      </p:sp>
      <p:sp>
        <p:nvSpPr>
          <p:cNvPr id="19" name="Rectangle 18">
            <a:extLst>
              <a:ext uri="{FF2B5EF4-FFF2-40B4-BE49-F238E27FC236}">
                <a16:creationId xmlns:a16="http://schemas.microsoft.com/office/drawing/2014/main" id="{A7BDA2AF-F4F9-A227-8236-E9DF7C120CA0}"/>
              </a:ext>
            </a:extLst>
          </p:cNvPr>
          <p:cNvSpPr/>
          <p:nvPr/>
        </p:nvSpPr>
        <p:spPr>
          <a:xfrm>
            <a:off x="3619567" y="1114653"/>
            <a:ext cx="1359142" cy="108049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Local Information Governance approval</a:t>
            </a:r>
          </a:p>
        </p:txBody>
      </p:sp>
      <p:sp>
        <p:nvSpPr>
          <p:cNvPr id="21" name="Rectangle 20">
            <a:extLst>
              <a:ext uri="{FF2B5EF4-FFF2-40B4-BE49-F238E27FC236}">
                <a16:creationId xmlns:a16="http://schemas.microsoft.com/office/drawing/2014/main" id="{FE5C15E3-C651-4D2F-A2FD-6A5A0F6249B2}"/>
              </a:ext>
            </a:extLst>
          </p:cNvPr>
          <p:cNvSpPr/>
          <p:nvPr/>
        </p:nvSpPr>
        <p:spPr>
          <a:xfrm>
            <a:off x="4456210" y="220333"/>
            <a:ext cx="757058" cy="861075"/>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Local CC&amp;C</a:t>
            </a:r>
          </a:p>
        </p:txBody>
      </p:sp>
      <p:sp>
        <p:nvSpPr>
          <p:cNvPr id="16" name="Rounded Rectangle 15">
            <a:extLst>
              <a:ext uri="{FF2B5EF4-FFF2-40B4-BE49-F238E27FC236}">
                <a16:creationId xmlns:a16="http://schemas.microsoft.com/office/drawing/2014/main" id="{1DD74FB3-23B6-BF3D-795A-31DED102D1CD}"/>
              </a:ext>
            </a:extLst>
          </p:cNvPr>
          <p:cNvSpPr/>
          <p:nvPr/>
        </p:nvSpPr>
        <p:spPr>
          <a:xfrm>
            <a:off x="2572762" y="2328287"/>
            <a:ext cx="755839" cy="5867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Jan 2024</a:t>
            </a:r>
          </a:p>
        </p:txBody>
      </p:sp>
      <p:cxnSp>
        <p:nvCxnSpPr>
          <p:cNvPr id="18" name="Straight Connector 17">
            <a:extLst>
              <a:ext uri="{FF2B5EF4-FFF2-40B4-BE49-F238E27FC236}">
                <a16:creationId xmlns:a16="http://schemas.microsoft.com/office/drawing/2014/main" id="{CA260F79-DF13-04BB-467E-85E69D843ED8}"/>
              </a:ext>
            </a:extLst>
          </p:cNvPr>
          <p:cNvCxnSpPr>
            <a:cxnSpLocks/>
            <a:stCxn id="15" idx="2"/>
          </p:cNvCxnSpPr>
          <p:nvPr/>
        </p:nvCxnSpPr>
        <p:spPr>
          <a:xfrm flipH="1">
            <a:off x="2950680" y="1081408"/>
            <a:ext cx="1" cy="1246879"/>
          </a:xfrm>
          <a:prstGeom prst="lin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DAFE1A30-0D0E-B7B2-8D85-37F423AC0D94}"/>
              </a:ext>
            </a:extLst>
          </p:cNvPr>
          <p:cNvSpPr/>
          <p:nvPr/>
        </p:nvSpPr>
        <p:spPr>
          <a:xfrm>
            <a:off x="1867371" y="1754854"/>
            <a:ext cx="1641268" cy="1526579"/>
          </a:xfrm>
          <a:prstGeom prst="ellipse">
            <a:avLst/>
          </a:prstGeom>
          <a:solidFill>
            <a:srgbClr val="FFCE1C"/>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BUST Charity Scanner installed</a:t>
            </a:r>
          </a:p>
        </p:txBody>
      </p:sp>
      <p:sp>
        <p:nvSpPr>
          <p:cNvPr id="30" name="Oval 29">
            <a:extLst>
              <a:ext uri="{FF2B5EF4-FFF2-40B4-BE49-F238E27FC236}">
                <a16:creationId xmlns:a16="http://schemas.microsoft.com/office/drawing/2014/main" id="{FFDAC60A-7FBA-8CA6-A6E8-BE788D225085}"/>
              </a:ext>
            </a:extLst>
          </p:cNvPr>
          <p:cNvSpPr/>
          <p:nvPr/>
        </p:nvSpPr>
        <p:spPr>
          <a:xfrm>
            <a:off x="4195723" y="2017839"/>
            <a:ext cx="1056069" cy="1080490"/>
          </a:xfrm>
          <a:prstGeom prst="ellipse">
            <a:avLst/>
          </a:prstGeom>
          <a:solidFill>
            <a:srgbClr val="FFCE1C"/>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First QA scan</a:t>
            </a:r>
          </a:p>
        </p:txBody>
      </p:sp>
    </p:spTree>
    <p:extLst>
      <p:ext uri="{BB962C8B-B14F-4D97-AF65-F5344CB8AC3E}">
        <p14:creationId xmlns:p14="http://schemas.microsoft.com/office/powerpoint/2010/main" val="1875243241"/>
      </p:ext>
    </p:extLst>
  </p:cSld>
  <p:clrMapOvr>
    <a:masterClrMapping/>
  </p:clrMapOvr>
  <mc:AlternateContent xmlns:mc="http://schemas.openxmlformats.org/markup-compatibility/2006" xmlns:p14="http://schemas.microsoft.com/office/powerpoint/2010/main">
    <mc:Choice Requires="p14">
      <p:transition p14:dur="100" advTm="31166">
        <p:cut/>
      </p:transition>
    </mc:Choice>
    <mc:Fallback xmlns="">
      <p:transition advTm="31166">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out)">
                                      <p:cBhvr>
                                        <p:cTn id="7"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9624F-ABAA-D22E-46E5-FC0DAC5F241C}"/>
            </a:ext>
          </a:extLst>
        </p:cNvPr>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B0C24441-80CB-A782-69BD-4AD661F6FA5B}"/>
              </a:ext>
            </a:extLst>
          </p:cNvPr>
          <p:cNvCxnSpPr>
            <a:cxnSpLocks/>
            <a:endCxn id="9" idx="1"/>
          </p:cNvCxnSpPr>
          <p:nvPr/>
        </p:nvCxnSpPr>
        <p:spPr>
          <a:xfrm>
            <a:off x="956267" y="2558084"/>
            <a:ext cx="7127327" cy="4990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6B6400F9-1469-4BD3-89C8-54B82F2C1C52}"/>
              </a:ext>
            </a:extLst>
          </p:cNvPr>
          <p:cNvSpPr/>
          <p:nvPr/>
        </p:nvSpPr>
        <p:spPr>
          <a:xfrm>
            <a:off x="190215" y="2302750"/>
            <a:ext cx="755839" cy="5867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May 2023</a:t>
            </a:r>
          </a:p>
        </p:txBody>
      </p:sp>
      <p:sp>
        <p:nvSpPr>
          <p:cNvPr id="9" name="Rounded Rectangle 8">
            <a:extLst>
              <a:ext uri="{FF2B5EF4-FFF2-40B4-BE49-F238E27FC236}">
                <a16:creationId xmlns:a16="http://schemas.microsoft.com/office/drawing/2014/main" id="{5EC92D77-9292-1D3C-C7FC-CDC4E770FE97}"/>
              </a:ext>
            </a:extLst>
          </p:cNvPr>
          <p:cNvSpPr/>
          <p:nvPr/>
        </p:nvSpPr>
        <p:spPr>
          <a:xfrm>
            <a:off x="8083594" y="2314621"/>
            <a:ext cx="755839" cy="5867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Mar 2025</a:t>
            </a:r>
          </a:p>
        </p:txBody>
      </p:sp>
      <p:sp>
        <p:nvSpPr>
          <p:cNvPr id="10" name="Rectangle 9">
            <a:extLst>
              <a:ext uri="{FF2B5EF4-FFF2-40B4-BE49-F238E27FC236}">
                <a16:creationId xmlns:a16="http://schemas.microsoft.com/office/drawing/2014/main" id="{436A0A60-8BFB-96FB-FAEF-D94C3E3C8A75}"/>
              </a:ext>
            </a:extLst>
          </p:cNvPr>
          <p:cNvSpPr/>
          <p:nvPr/>
        </p:nvSpPr>
        <p:spPr>
          <a:xfrm>
            <a:off x="62386" y="220334"/>
            <a:ext cx="1043189" cy="515155"/>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Grant activated</a:t>
            </a:r>
          </a:p>
        </p:txBody>
      </p:sp>
      <p:cxnSp>
        <p:nvCxnSpPr>
          <p:cNvPr id="11" name="Straight Connector 10">
            <a:extLst>
              <a:ext uri="{FF2B5EF4-FFF2-40B4-BE49-F238E27FC236}">
                <a16:creationId xmlns:a16="http://schemas.microsoft.com/office/drawing/2014/main" id="{EC2E6BE6-94DE-7AE9-A3A5-CC89D0993836}"/>
              </a:ext>
            </a:extLst>
          </p:cNvPr>
          <p:cNvCxnSpPr>
            <a:cxnSpLocks/>
            <a:stCxn id="10" idx="2"/>
            <a:endCxn id="8" idx="0"/>
          </p:cNvCxnSpPr>
          <p:nvPr/>
        </p:nvCxnSpPr>
        <p:spPr>
          <a:xfrm flipH="1">
            <a:off x="568135" y="735489"/>
            <a:ext cx="0" cy="1567261"/>
          </a:xfrm>
          <a:prstGeom prst="lin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7436BE8-27CF-37A4-96BB-45D41A21281B}"/>
              </a:ext>
            </a:extLst>
          </p:cNvPr>
          <p:cNvSpPr/>
          <p:nvPr/>
        </p:nvSpPr>
        <p:spPr>
          <a:xfrm>
            <a:off x="1238883" y="1166027"/>
            <a:ext cx="1042911" cy="868576"/>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NHSBSP RIDAC approval</a:t>
            </a:r>
          </a:p>
        </p:txBody>
      </p:sp>
      <p:sp>
        <p:nvSpPr>
          <p:cNvPr id="3" name="Rounded Rectangle 2">
            <a:extLst>
              <a:ext uri="{FF2B5EF4-FFF2-40B4-BE49-F238E27FC236}">
                <a16:creationId xmlns:a16="http://schemas.microsoft.com/office/drawing/2014/main" id="{C3B4555D-EEDA-BDEA-32B7-45C8ABF51533}"/>
              </a:ext>
            </a:extLst>
          </p:cNvPr>
          <p:cNvSpPr/>
          <p:nvPr/>
        </p:nvSpPr>
        <p:spPr>
          <a:xfrm>
            <a:off x="1382420" y="2302750"/>
            <a:ext cx="755839" cy="5867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Oct 2023</a:t>
            </a:r>
          </a:p>
        </p:txBody>
      </p:sp>
      <p:cxnSp>
        <p:nvCxnSpPr>
          <p:cNvPr id="5" name="Straight Connector 4">
            <a:extLst>
              <a:ext uri="{FF2B5EF4-FFF2-40B4-BE49-F238E27FC236}">
                <a16:creationId xmlns:a16="http://schemas.microsoft.com/office/drawing/2014/main" id="{9B7929B8-E381-5D37-D731-5D9EB2C5593B}"/>
              </a:ext>
            </a:extLst>
          </p:cNvPr>
          <p:cNvCxnSpPr>
            <a:cxnSpLocks/>
            <a:stCxn id="2" idx="2"/>
          </p:cNvCxnSpPr>
          <p:nvPr/>
        </p:nvCxnSpPr>
        <p:spPr>
          <a:xfrm flipH="1">
            <a:off x="1758502" y="2034603"/>
            <a:ext cx="1837" cy="268147"/>
          </a:xfrm>
          <a:prstGeom prst="lin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C28082C-47D6-CB4B-3DB4-943A36B96F2D}"/>
              </a:ext>
            </a:extLst>
          </p:cNvPr>
          <p:cNvSpPr/>
          <p:nvPr/>
        </p:nvSpPr>
        <p:spPr>
          <a:xfrm>
            <a:off x="1310170" y="4513931"/>
            <a:ext cx="1862541" cy="586733"/>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Need to upgrade RiViewer software</a:t>
            </a:r>
          </a:p>
        </p:txBody>
      </p:sp>
      <p:sp>
        <p:nvSpPr>
          <p:cNvPr id="13" name="Rectangle 12">
            <a:extLst>
              <a:ext uri="{FF2B5EF4-FFF2-40B4-BE49-F238E27FC236}">
                <a16:creationId xmlns:a16="http://schemas.microsoft.com/office/drawing/2014/main" id="{0A92CC6D-B843-8751-687C-1C70606A7A54}"/>
              </a:ext>
            </a:extLst>
          </p:cNvPr>
          <p:cNvSpPr/>
          <p:nvPr/>
        </p:nvSpPr>
        <p:spPr>
          <a:xfrm>
            <a:off x="3468845" y="4725094"/>
            <a:ext cx="3483210" cy="386805"/>
          </a:xfrm>
          <a:prstGeom prst="rect">
            <a:avLst/>
          </a:prstGeom>
          <a:solidFill>
            <a:srgbClr val="EF53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Update all reader training material</a:t>
            </a:r>
          </a:p>
        </p:txBody>
      </p:sp>
      <p:cxnSp>
        <p:nvCxnSpPr>
          <p:cNvPr id="14" name="Straight Arrow Connector 13">
            <a:extLst>
              <a:ext uri="{FF2B5EF4-FFF2-40B4-BE49-F238E27FC236}">
                <a16:creationId xmlns:a16="http://schemas.microsoft.com/office/drawing/2014/main" id="{3356AC87-82EE-AF65-280B-0841448C2F3C}"/>
              </a:ext>
            </a:extLst>
          </p:cNvPr>
          <p:cNvCxnSpPr>
            <a:cxnSpLocks/>
            <a:endCxn id="13" idx="1"/>
          </p:cNvCxnSpPr>
          <p:nvPr/>
        </p:nvCxnSpPr>
        <p:spPr>
          <a:xfrm flipV="1">
            <a:off x="3189437" y="4918497"/>
            <a:ext cx="279408" cy="678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3411FAB3-ED7A-063D-5177-BF42CD2C4C1F}"/>
              </a:ext>
            </a:extLst>
          </p:cNvPr>
          <p:cNvSpPr/>
          <p:nvPr/>
        </p:nvSpPr>
        <p:spPr>
          <a:xfrm>
            <a:off x="2432516" y="220333"/>
            <a:ext cx="1036329" cy="861075"/>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HRA and Ethics approval</a:t>
            </a:r>
          </a:p>
        </p:txBody>
      </p:sp>
      <p:cxnSp>
        <p:nvCxnSpPr>
          <p:cNvPr id="20" name="Straight Connector 19">
            <a:extLst>
              <a:ext uri="{FF2B5EF4-FFF2-40B4-BE49-F238E27FC236}">
                <a16:creationId xmlns:a16="http://schemas.microsoft.com/office/drawing/2014/main" id="{A7BD735C-6E01-9F10-F18A-278F5E4B1BFD}"/>
              </a:ext>
            </a:extLst>
          </p:cNvPr>
          <p:cNvCxnSpPr>
            <a:cxnSpLocks/>
          </p:cNvCxnSpPr>
          <p:nvPr/>
        </p:nvCxnSpPr>
        <p:spPr>
          <a:xfrm>
            <a:off x="1758502" y="2889482"/>
            <a:ext cx="0" cy="379643"/>
          </a:xfrm>
          <a:prstGeom prst="line">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0BB939A7-DCF5-8706-965A-52E03B3CA914}"/>
              </a:ext>
            </a:extLst>
          </p:cNvPr>
          <p:cNvSpPr/>
          <p:nvPr/>
        </p:nvSpPr>
        <p:spPr>
          <a:xfrm>
            <a:off x="1325811" y="3235915"/>
            <a:ext cx="1643106" cy="589772"/>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NBSS trial flag not possible</a:t>
            </a:r>
          </a:p>
        </p:txBody>
      </p:sp>
      <p:sp>
        <p:nvSpPr>
          <p:cNvPr id="25" name="Rectangle 24">
            <a:extLst>
              <a:ext uri="{FF2B5EF4-FFF2-40B4-BE49-F238E27FC236}">
                <a16:creationId xmlns:a16="http://schemas.microsoft.com/office/drawing/2014/main" id="{E80EB17C-822E-2ECB-D812-D4308161B519}"/>
              </a:ext>
            </a:extLst>
          </p:cNvPr>
          <p:cNvSpPr/>
          <p:nvPr/>
        </p:nvSpPr>
        <p:spPr>
          <a:xfrm>
            <a:off x="3468845" y="4172314"/>
            <a:ext cx="1982359" cy="490999"/>
          </a:xfrm>
          <a:prstGeom prst="rect">
            <a:avLst/>
          </a:prstGeom>
          <a:solidFill>
            <a:srgbClr val="EF53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Create software alternative to flag</a:t>
            </a:r>
          </a:p>
        </p:txBody>
      </p:sp>
      <p:cxnSp>
        <p:nvCxnSpPr>
          <p:cNvPr id="26" name="Straight Arrow Connector 25">
            <a:extLst>
              <a:ext uri="{FF2B5EF4-FFF2-40B4-BE49-F238E27FC236}">
                <a16:creationId xmlns:a16="http://schemas.microsoft.com/office/drawing/2014/main" id="{72E21DB7-FE48-A8A1-D730-9B1B26969B30}"/>
              </a:ext>
            </a:extLst>
          </p:cNvPr>
          <p:cNvCxnSpPr>
            <a:cxnSpLocks/>
          </p:cNvCxnSpPr>
          <p:nvPr/>
        </p:nvCxnSpPr>
        <p:spPr>
          <a:xfrm>
            <a:off x="2968917" y="3825687"/>
            <a:ext cx="499928" cy="346433"/>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Rounded Rectangle 3">
            <a:extLst>
              <a:ext uri="{FF2B5EF4-FFF2-40B4-BE49-F238E27FC236}">
                <a16:creationId xmlns:a16="http://schemas.microsoft.com/office/drawing/2014/main" id="{2175F691-704B-AC48-88EC-89CC38185B62}"/>
              </a:ext>
            </a:extLst>
          </p:cNvPr>
          <p:cNvSpPr/>
          <p:nvPr/>
        </p:nvSpPr>
        <p:spPr>
          <a:xfrm>
            <a:off x="3816160" y="2302750"/>
            <a:ext cx="755839" cy="5867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Apr 2024</a:t>
            </a:r>
          </a:p>
        </p:txBody>
      </p:sp>
      <p:sp>
        <p:nvSpPr>
          <p:cNvPr id="17" name="Rectangle 16">
            <a:extLst>
              <a:ext uri="{FF2B5EF4-FFF2-40B4-BE49-F238E27FC236}">
                <a16:creationId xmlns:a16="http://schemas.microsoft.com/office/drawing/2014/main" id="{E2988A53-0B77-0FD0-C1CE-C3947B45FDA5}"/>
              </a:ext>
            </a:extLst>
          </p:cNvPr>
          <p:cNvSpPr/>
          <p:nvPr/>
        </p:nvSpPr>
        <p:spPr>
          <a:xfrm>
            <a:off x="3468845" y="220333"/>
            <a:ext cx="1043189" cy="861075"/>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Local IRMER approval</a:t>
            </a:r>
          </a:p>
        </p:txBody>
      </p:sp>
      <p:sp>
        <p:nvSpPr>
          <p:cNvPr id="19" name="Rectangle 18">
            <a:extLst>
              <a:ext uri="{FF2B5EF4-FFF2-40B4-BE49-F238E27FC236}">
                <a16:creationId xmlns:a16="http://schemas.microsoft.com/office/drawing/2014/main" id="{FCC125FD-3C7A-4F73-C1DB-38261699A316}"/>
              </a:ext>
            </a:extLst>
          </p:cNvPr>
          <p:cNvSpPr/>
          <p:nvPr/>
        </p:nvSpPr>
        <p:spPr>
          <a:xfrm>
            <a:off x="3619567" y="1114653"/>
            <a:ext cx="1359142" cy="108049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Local Information Governance approval</a:t>
            </a:r>
          </a:p>
        </p:txBody>
      </p:sp>
      <p:sp>
        <p:nvSpPr>
          <p:cNvPr id="21" name="Rectangle 20">
            <a:extLst>
              <a:ext uri="{FF2B5EF4-FFF2-40B4-BE49-F238E27FC236}">
                <a16:creationId xmlns:a16="http://schemas.microsoft.com/office/drawing/2014/main" id="{43758E3B-72DB-7920-A305-8255DE1B4637}"/>
              </a:ext>
            </a:extLst>
          </p:cNvPr>
          <p:cNvSpPr/>
          <p:nvPr/>
        </p:nvSpPr>
        <p:spPr>
          <a:xfrm>
            <a:off x="4456209" y="220333"/>
            <a:ext cx="768933" cy="861075"/>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Local CC&amp;C</a:t>
            </a:r>
          </a:p>
        </p:txBody>
      </p:sp>
      <p:sp>
        <p:nvSpPr>
          <p:cNvPr id="24" name="Rectangle 23">
            <a:extLst>
              <a:ext uri="{FF2B5EF4-FFF2-40B4-BE49-F238E27FC236}">
                <a16:creationId xmlns:a16="http://schemas.microsoft.com/office/drawing/2014/main" id="{48E472D4-F044-3AB9-A0BA-7423D35C0490}"/>
              </a:ext>
            </a:extLst>
          </p:cNvPr>
          <p:cNvSpPr/>
          <p:nvPr/>
        </p:nvSpPr>
        <p:spPr>
          <a:xfrm>
            <a:off x="4767512" y="3111034"/>
            <a:ext cx="1047709" cy="1025990"/>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Artefact on FAST images</a:t>
            </a:r>
          </a:p>
        </p:txBody>
      </p:sp>
      <p:sp>
        <p:nvSpPr>
          <p:cNvPr id="28" name="Rectangle 27">
            <a:extLst>
              <a:ext uri="{FF2B5EF4-FFF2-40B4-BE49-F238E27FC236}">
                <a16:creationId xmlns:a16="http://schemas.microsoft.com/office/drawing/2014/main" id="{AEA972DD-308B-7E84-DE56-54CD3EF11950}"/>
              </a:ext>
            </a:extLst>
          </p:cNvPr>
          <p:cNvSpPr/>
          <p:nvPr/>
        </p:nvSpPr>
        <p:spPr>
          <a:xfrm>
            <a:off x="5815220" y="3269125"/>
            <a:ext cx="3122715" cy="386804"/>
          </a:xfrm>
          <a:prstGeom prst="rect">
            <a:avLst/>
          </a:prstGeom>
          <a:solidFill>
            <a:srgbClr val="EF53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Investigation into artefact</a:t>
            </a:r>
          </a:p>
        </p:txBody>
      </p:sp>
      <p:sp>
        <p:nvSpPr>
          <p:cNvPr id="16" name="Rounded Rectangle 15">
            <a:extLst>
              <a:ext uri="{FF2B5EF4-FFF2-40B4-BE49-F238E27FC236}">
                <a16:creationId xmlns:a16="http://schemas.microsoft.com/office/drawing/2014/main" id="{6957D849-2FCB-B79E-06E0-2E195AFE6617}"/>
              </a:ext>
            </a:extLst>
          </p:cNvPr>
          <p:cNvSpPr/>
          <p:nvPr/>
        </p:nvSpPr>
        <p:spPr>
          <a:xfrm>
            <a:off x="2572762" y="2328287"/>
            <a:ext cx="755839" cy="5867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Jan 2024</a:t>
            </a:r>
          </a:p>
        </p:txBody>
      </p:sp>
      <p:cxnSp>
        <p:nvCxnSpPr>
          <p:cNvPr id="18" name="Straight Connector 17">
            <a:extLst>
              <a:ext uri="{FF2B5EF4-FFF2-40B4-BE49-F238E27FC236}">
                <a16:creationId xmlns:a16="http://schemas.microsoft.com/office/drawing/2014/main" id="{609F74B5-B9B2-3F94-4F5D-BACD6AF0EB68}"/>
              </a:ext>
            </a:extLst>
          </p:cNvPr>
          <p:cNvCxnSpPr>
            <a:cxnSpLocks/>
            <a:stCxn id="15" idx="2"/>
          </p:cNvCxnSpPr>
          <p:nvPr/>
        </p:nvCxnSpPr>
        <p:spPr>
          <a:xfrm flipH="1">
            <a:off x="2950680" y="1081408"/>
            <a:ext cx="1" cy="1246879"/>
          </a:xfrm>
          <a:prstGeom prst="lin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D9EA0891-A9FB-D8A2-CCBD-AA59636B0D30}"/>
              </a:ext>
            </a:extLst>
          </p:cNvPr>
          <p:cNvSpPr/>
          <p:nvPr/>
        </p:nvSpPr>
        <p:spPr>
          <a:xfrm>
            <a:off x="1867371" y="1754854"/>
            <a:ext cx="1641268" cy="1526579"/>
          </a:xfrm>
          <a:prstGeom prst="ellipse">
            <a:avLst/>
          </a:prstGeom>
          <a:solidFill>
            <a:srgbClr val="FFCE1C"/>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BUST Charity Scanner installed</a:t>
            </a:r>
          </a:p>
        </p:txBody>
      </p:sp>
      <p:sp>
        <p:nvSpPr>
          <p:cNvPr id="37" name="Oval 36">
            <a:extLst>
              <a:ext uri="{FF2B5EF4-FFF2-40B4-BE49-F238E27FC236}">
                <a16:creationId xmlns:a16="http://schemas.microsoft.com/office/drawing/2014/main" id="{5F635ECC-1BA3-54D4-4BE3-E1B3C0A24788}"/>
              </a:ext>
            </a:extLst>
          </p:cNvPr>
          <p:cNvSpPr/>
          <p:nvPr/>
        </p:nvSpPr>
        <p:spPr>
          <a:xfrm>
            <a:off x="4195723" y="2017839"/>
            <a:ext cx="1056069" cy="1080490"/>
          </a:xfrm>
          <a:prstGeom prst="ellipse">
            <a:avLst/>
          </a:prstGeom>
          <a:solidFill>
            <a:srgbClr val="FFCE1C"/>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First QA scan</a:t>
            </a:r>
          </a:p>
        </p:txBody>
      </p:sp>
    </p:spTree>
    <p:extLst>
      <p:ext uri="{BB962C8B-B14F-4D97-AF65-F5344CB8AC3E}">
        <p14:creationId xmlns:p14="http://schemas.microsoft.com/office/powerpoint/2010/main" val="1614531733"/>
      </p:ext>
    </p:extLst>
  </p:cSld>
  <p:clrMapOvr>
    <a:masterClrMapping/>
  </p:clrMapOvr>
  <mc:AlternateContent xmlns:mc="http://schemas.openxmlformats.org/markup-compatibility/2006" xmlns:p14="http://schemas.microsoft.com/office/powerpoint/2010/main">
    <mc:Choice Requires="p14">
      <p:transition p14:dur="100" advTm="31166">
        <p:cut/>
      </p:transition>
    </mc:Choice>
    <mc:Fallback xmlns="">
      <p:transition advTm="31166">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curtisss\OneDrive - University Hospitals Bristol and Weston NHS Foundation Trust\Pictures\FAST MRI\FAST MRI_resolution_cropped.bmp">
            <a:extLst>
              <a:ext uri="{FF2B5EF4-FFF2-40B4-BE49-F238E27FC236}">
                <a16:creationId xmlns:a16="http://schemas.microsoft.com/office/drawing/2014/main" id="{BDB54CDA-E14D-37CF-9913-C1754546B3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3877" y="2694823"/>
            <a:ext cx="3592736" cy="182711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675B3AE-D365-B0FD-416E-A30391FA3B9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6262" y="965656"/>
            <a:ext cx="1748305" cy="1606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FF342904-EFF1-FE24-DE41-2C4FB58CCFF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43877" y="961510"/>
            <a:ext cx="1611659" cy="162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19B9C9F7-A379-7027-71AA-D4A87DB81401}"/>
              </a:ext>
            </a:extLst>
          </p:cNvPr>
          <p:cNvPicPr>
            <a:picLocks noChangeAspect="1"/>
          </p:cNvPicPr>
          <p:nvPr/>
        </p:nvPicPr>
        <p:blipFill>
          <a:blip r:embed="rId6"/>
          <a:srcRect b="60710"/>
          <a:stretch/>
        </p:blipFill>
        <p:spPr>
          <a:xfrm>
            <a:off x="5505258" y="4570385"/>
            <a:ext cx="2669974" cy="573116"/>
          </a:xfrm>
          <a:prstGeom prst="rect">
            <a:avLst/>
          </a:prstGeom>
        </p:spPr>
      </p:pic>
      <p:pic>
        <p:nvPicPr>
          <p:cNvPr id="8" name="Picture 7">
            <a:extLst>
              <a:ext uri="{FF2B5EF4-FFF2-40B4-BE49-F238E27FC236}">
                <a16:creationId xmlns:a16="http://schemas.microsoft.com/office/drawing/2014/main" id="{D3DD25E2-DBD1-0A92-E928-855A11A18FFE}"/>
              </a:ext>
            </a:extLst>
          </p:cNvPr>
          <p:cNvPicPr>
            <a:picLocks noChangeAspect="1"/>
          </p:cNvPicPr>
          <p:nvPr/>
        </p:nvPicPr>
        <p:blipFill>
          <a:blip r:embed="rId7"/>
          <a:stretch>
            <a:fillRect/>
          </a:stretch>
        </p:blipFill>
        <p:spPr>
          <a:xfrm>
            <a:off x="6896262" y="139806"/>
            <a:ext cx="1748306" cy="821704"/>
          </a:xfrm>
          <a:prstGeom prst="rect">
            <a:avLst/>
          </a:prstGeom>
        </p:spPr>
      </p:pic>
      <p:grpSp>
        <p:nvGrpSpPr>
          <p:cNvPr id="14" name="Group 13">
            <a:extLst>
              <a:ext uri="{FF2B5EF4-FFF2-40B4-BE49-F238E27FC236}">
                <a16:creationId xmlns:a16="http://schemas.microsoft.com/office/drawing/2014/main" id="{CD0C9E1D-6F4B-7BBF-C23A-432F76DF0441}"/>
              </a:ext>
            </a:extLst>
          </p:cNvPr>
          <p:cNvGrpSpPr/>
          <p:nvPr/>
        </p:nvGrpSpPr>
        <p:grpSpPr>
          <a:xfrm>
            <a:off x="0" y="-573115"/>
            <a:ext cx="5143501" cy="7137191"/>
            <a:chOff x="0" y="-573115"/>
            <a:chExt cx="5143501" cy="7137191"/>
          </a:xfrm>
        </p:grpSpPr>
        <p:pic>
          <p:nvPicPr>
            <p:cNvPr id="2" name="Picture 1">
              <a:extLst>
                <a:ext uri="{FF2B5EF4-FFF2-40B4-BE49-F238E27FC236}">
                  <a16:creationId xmlns:a16="http://schemas.microsoft.com/office/drawing/2014/main" id="{5A885809-FB1A-5200-CFE0-E43F53834B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73115"/>
              <a:ext cx="5143500" cy="5143500"/>
            </a:xfrm>
            <a:prstGeom prst="rect">
              <a:avLst/>
            </a:prstGeom>
          </p:spPr>
        </p:pic>
        <p:sp>
          <p:nvSpPr>
            <p:cNvPr id="10" name="Rectangle 9">
              <a:extLst>
                <a:ext uri="{FF2B5EF4-FFF2-40B4-BE49-F238E27FC236}">
                  <a16:creationId xmlns:a16="http://schemas.microsoft.com/office/drawing/2014/main" id="{EBFAD7B4-C110-D3D8-1578-0BA56266C551}"/>
                </a:ext>
              </a:extLst>
            </p:cNvPr>
            <p:cNvSpPr/>
            <p:nvPr/>
          </p:nvSpPr>
          <p:spPr>
            <a:xfrm>
              <a:off x="499432" y="234779"/>
              <a:ext cx="3380590" cy="1482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grey and black image of a cross section&#10;&#10;Description automatically generated with medium confidence">
              <a:extLst>
                <a:ext uri="{FF2B5EF4-FFF2-40B4-BE49-F238E27FC236}">
                  <a16:creationId xmlns:a16="http://schemas.microsoft.com/office/drawing/2014/main" id="{192A50A7-B370-5323-5189-42092D4F76B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420576"/>
              <a:ext cx="5143500" cy="5143500"/>
            </a:xfrm>
            <a:prstGeom prst="rect">
              <a:avLst/>
            </a:prstGeom>
          </p:spPr>
        </p:pic>
        <p:sp>
          <p:nvSpPr>
            <p:cNvPr id="12" name="Rectangle 11">
              <a:extLst>
                <a:ext uri="{FF2B5EF4-FFF2-40B4-BE49-F238E27FC236}">
                  <a16:creationId xmlns:a16="http://schemas.microsoft.com/office/drawing/2014/main" id="{5C3FA10D-F4EF-2714-A33C-75F779CCFD41}"/>
                </a:ext>
              </a:extLst>
            </p:cNvPr>
            <p:cNvSpPr/>
            <p:nvPr/>
          </p:nvSpPr>
          <p:spPr>
            <a:xfrm>
              <a:off x="499432" y="2492607"/>
              <a:ext cx="3504157" cy="20221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FBAE88E-E911-2ECF-9108-85DBC13B54AB}"/>
                </a:ext>
              </a:extLst>
            </p:cNvPr>
            <p:cNvSpPr/>
            <p:nvPr/>
          </p:nvSpPr>
          <p:spPr>
            <a:xfrm>
              <a:off x="602003" y="4996760"/>
              <a:ext cx="3624008" cy="64565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A2B7AD3D-BF93-28F4-4F5E-4D59B3FCC8E3}"/>
              </a:ext>
            </a:extLst>
          </p:cNvPr>
          <p:cNvSpPr txBox="1"/>
          <p:nvPr/>
        </p:nvSpPr>
        <p:spPr>
          <a:xfrm>
            <a:off x="6470300" y="4479410"/>
            <a:ext cx="2166313" cy="307777"/>
          </a:xfrm>
          <a:prstGeom prst="rect">
            <a:avLst/>
          </a:prstGeom>
          <a:noFill/>
        </p:spPr>
        <p:txBody>
          <a:bodyPr wrap="square" rtlCol="0">
            <a:spAutoFit/>
          </a:bodyPr>
          <a:lstStyle/>
          <a:p>
            <a:r>
              <a:rPr lang="en-US" sz="1400" dirty="0">
                <a:solidFill>
                  <a:schemeClr val="accent1">
                    <a:lumMod val="50000"/>
                  </a:schemeClr>
                </a:solidFill>
              </a:rPr>
              <a:t>(RfPB) PB-PG-1217-20008</a:t>
            </a:r>
          </a:p>
        </p:txBody>
      </p:sp>
    </p:spTree>
    <p:extLst>
      <p:ext uri="{BB962C8B-B14F-4D97-AF65-F5344CB8AC3E}">
        <p14:creationId xmlns:p14="http://schemas.microsoft.com/office/powerpoint/2010/main" val="1058149089"/>
      </p:ext>
    </p:extLst>
  </p:cSld>
  <p:clrMapOvr>
    <a:masterClrMapping/>
  </p:clrMapOvr>
  <mc:AlternateContent xmlns:mc="http://schemas.openxmlformats.org/markup-compatibility/2006" xmlns:p14="http://schemas.microsoft.com/office/powerpoint/2010/main">
    <mc:Choice Requires="p14">
      <p:transition p14:dur="100" advTm="31166">
        <p:cut/>
      </p:transition>
    </mc:Choice>
    <mc:Fallback xmlns="">
      <p:transition advTm="31166">
        <p:cu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52141-3E39-3036-F34E-64F4B23AA4F7}"/>
            </a:ext>
          </a:extLst>
        </p:cNvPr>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2FAD640A-AF59-7087-1E18-2C30C771A836}"/>
              </a:ext>
            </a:extLst>
          </p:cNvPr>
          <p:cNvCxnSpPr>
            <a:cxnSpLocks/>
            <a:endCxn id="9" idx="1"/>
          </p:cNvCxnSpPr>
          <p:nvPr/>
        </p:nvCxnSpPr>
        <p:spPr>
          <a:xfrm>
            <a:off x="956267" y="2558084"/>
            <a:ext cx="7127327" cy="4990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AD6F6C06-9C45-59F5-5637-22B602CAE5C4}"/>
              </a:ext>
            </a:extLst>
          </p:cNvPr>
          <p:cNvSpPr/>
          <p:nvPr/>
        </p:nvSpPr>
        <p:spPr>
          <a:xfrm>
            <a:off x="190215" y="2302750"/>
            <a:ext cx="755839" cy="5867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May 2023</a:t>
            </a:r>
          </a:p>
        </p:txBody>
      </p:sp>
      <p:sp>
        <p:nvSpPr>
          <p:cNvPr id="9" name="Rounded Rectangle 8">
            <a:extLst>
              <a:ext uri="{FF2B5EF4-FFF2-40B4-BE49-F238E27FC236}">
                <a16:creationId xmlns:a16="http://schemas.microsoft.com/office/drawing/2014/main" id="{08999F13-EA51-1D19-75E2-ED259DA7B672}"/>
              </a:ext>
            </a:extLst>
          </p:cNvPr>
          <p:cNvSpPr/>
          <p:nvPr/>
        </p:nvSpPr>
        <p:spPr>
          <a:xfrm>
            <a:off x="8083594" y="2314621"/>
            <a:ext cx="755839" cy="5867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Mar 2025</a:t>
            </a:r>
          </a:p>
        </p:txBody>
      </p:sp>
      <p:sp>
        <p:nvSpPr>
          <p:cNvPr id="10" name="Rectangle 9">
            <a:extLst>
              <a:ext uri="{FF2B5EF4-FFF2-40B4-BE49-F238E27FC236}">
                <a16:creationId xmlns:a16="http://schemas.microsoft.com/office/drawing/2014/main" id="{8D83A67B-A7CF-B770-5569-1E30B758F785}"/>
              </a:ext>
            </a:extLst>
          </p:cNvPr>
          <p:cNvSpPr/>
          <p:nvPr/>
        </p:nvSpPr>
        <p:spPr>
          <a:xfrm>
            <a:off x="62386" y="220334"/>
            <a:ext cx="1043189" cy="515155"/>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Grant activated</a:t>
            </a:r>
          </a:p>
        </p:txBody>
      </p:sp>
      <p:cxnSp>
        <p:nvCxnSpPr>
          <p:cNvPr id="11" name="Straight Connector 10">
            <a:extLst>
              <a:ext uri="{FF2B5EF4-FFF2-40B4-BE49-F238E27FC236}">
                <a16:creationId xmlns:a16="http://schemas.microsoft.com/office/drawing/2014/main" id="{BC2CB9E7-5F8B-35D4-82C3-3E04DD3D81B1}"/>
              </a:ext>
            </a:extLst>
          </p:cNvPr>
          <p:cNvCxnSpPr>
            <a:cxnSpLocks/>
            <a:stCxn id="10" idx="2"/>
            <a:endCxn id="8" idx="0"/>
          </p:cNvCxnSpPr>
          <p:nvPr/>
        </p:nvCxnSpPr>
        <p:spPr>
          <a:xfrm flipH="1">
            <a:off x="568135" y="735489"/>
            <a:ext cx="0" cy="1567261"/>
          </a:xfrm>
          <a:prstGeom prst="lin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49D02866-096E-AFD4-042A-D112E02A1AB5}"/>
              </a:ext>
            </a:extLst>
          </p:cNvPr>
          <p:cNvSpPr/>
          <p:nvPr/>
        </p:nvSpPr>
        <p:spPr>
          <a:xfrm>
            <a:off x="1238883" y="1166027"/>
            <a:ext cx="1042911" cy="868576"/>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NHSBSP RIDAC approval</a:t>
            </a:r>
          </a:p>
        </p:txBody>
      </p:sp>
      <p:sp>
        <p:nvSpPr>
          <p:cNvPr id="3" name="Rounded Rectangle 2">
            <a:extLst>
              <a:ext uri="{FF2B5EF4-FFF2-40B4-BE49-F238E27FC236}">
                <a16:creationId xmlns:a16="http://schemas.microsoft.com/office/drawing/2014/main" id="{C96003E6-C5EE-4C38-A14B-7ABD74A57EAE}"/>
              </a:ext>
            </a:extLst>
          </p:cNvPr>
          <p:cNvSpPr/>
          <p:nvPr/>
        </p:nvSpPr>
        <p:spPr>
          <a:xfrm>
            <a:off x="1382420" y="2302750"/>
            <a:ext cx="755839" cy="5867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Oct 2023</a:t>
            </a:r>
          </a:p>
        </p:txBody>
      </p:sp>
      <p:cxnSp>
        <p:nvCxnSpPr>
          <p:cNvPr id="5" name="Straight Connector 4">
            <a:extLst>
              <a:ext uri="{FF2B5EF4-FFF2-40B4-BE49-F238E27FC236}">
                <a16:creationId xmlns:a16="http://schemas.microsoft.com/office/drawing/2014/main" id="{1812F0CD-1CB6-E9D1-2F9D-4D11A29AC697}"/>
              </a:ext>
            </a:extLst>
          </p:cNvPr>
          <p:cNvCxnSpPr>
            <a:cxnSpLocks/>
            <a:stCxn id="2" idx="2"/>
          </p:cNvCxnSpPr>
          <p:nvPr/>
        </p:nvCxnSpPr>
        <p:spPr>
          <a:xfrm flipH="1">
            <a:off x="1758502" y="2034603"/>
            <a:ext cx="1837" cy="268147"/>
          </a:xfrm>
          <a:prstGeom prst="lin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32F40F9A-53EB-F559-C528-BE1F082FA19A}"/>
              </a:ext>
            </a:extLst>
          </p:cNvPr>
          <p:cNvSpPr/>
          <p:nvPr/>
        </p:nvSpPr>
        <p:spPr>
          <a:xfrm>
            <a:off x="1310170" y="4513931"/>
            <a:ext cx="1862541" cy="586733"/>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Need to upgrade RiViewer software</a:t>
            </a:r>
          </a:p>
        </p:txBody>
      </p:sp>
      <p:sp>
        <p:nvSpPr>
          <p:cNvPr id="13" name="Rectangle 12">
            <a:extLst>
              <a:ext uri="{FF2B5EF4-FFF2-40B4-BE49-F238E27FC236}">
                <a16:creationId xmlns:a16="http://schemas.microsoft.com/office/drawing/2014/main" id="{DD8655FE-1FB3-582D-4CCF-AB81F4859C6C}"/>
              </a:ext>
            </a:extLst>
          </p:cNvPr>
          <p:cNvSpPr/>
          <p:nvPr/>
        </p:nvSpPr>
        <p:spPr>
          <a:xfrm>
            <a:off x="3468845" y="4725094"/>
            <a:ext cx="3483210" cy="386805"/>
          </a:xfrm>
          <a:prstGeom prst="rect">
            <a:avLst/>
          </a:prstGeom>
          <a:solidFill>
            <a:srgbClr val="EF53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Update all reader training material</a:t>
            </a:r>
          </a:p>
        </p:txBody>
      </p:sp>
      <p:cxnSp>
        <p:nvCxnSpPr>
          <p:cNvPr id="14" name="Straight Arrow Connector 13">
            <a:extLst>
              <a:ext uri="{FF2B5EF4-FFF2-40B4-BE49-F238E27FC236}">
                <a16:creationId xmlns:a16="http://schemas.microsoft.com/office/drawing/2014/main" id="{6746C3A0-43FB-26B7-B1C6-BB1BDA52A040}"/>
              </a:ext>
            </a:extLst>
          </p:cNvPr>
          <p:cNvCxnSpPr>
            <a:cxnSpLocks/>
            <a:endCxn id="13" idx="1"/>
          </p:cNvCxnSpPr>
          <p:nvPr/>
        </p:nvCxnSpPr>
        <p:spPr>
          <a:xfrm flipV="1">
            <a:off x="3189437" y="4918497"/>
            <a:ext cx="279408" cy="678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38D7F8A4-6C0F-3FC2-9826-07CC63E78666}"/>
              </a:ext>
            </a:extLst>
          </p:cNvPr>
          <p:cNvSpPr/>
          <p:nvPr/>
        </p:nvSpPr>
        <p:spPr>
          <a:xfrm>
            <a:off x="2432516" y="220333"/>
            <a:ext cx="1036329" cy="861075"/>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HRA and Ethics approval</a:t>
            </a:r>
          </a:p>
        </p:txBody>
      </p:sp>
      <p:cxnSp>
        <p:nvCxnSpPr>
          <p:cNvPr id="20" name="Straight Connector 19">
            <a:extLst>
              <a:ext uri="{FF2B5EF4-FFF2-40B4-BE49-F238E27FC236}">
                <a16:creationId xmlns:a16="http://schemas.microsoft.com/office/drawing/2014/main" id="{8176FFE4-E78B-B514-BF9E-09B13FCB6704}"/>
              </a:ext>
            </a:extLst>
          </p:cNvPr>
          <p:cNvCxnSpPr>
            <a:cxnSpLocks/>
            <a:stCxn id="3" idx="2"/>
          </p:cNvCxnSpPr>
          <p:nvPr/>
        </p:nvCxnSpPr>
        <p:spPr>
          <a:xfrm>
            <a:off x="1760340" y="2889482"/>
            <a:ext cx="2555" cy="341142"/>
          </a:xfrm>
          <a:prstGeom prst="line">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77E9610E-FB11-52B3-0A0C-2C3AE82C880E}"/>
              </a:ext>
            </a:extLst>
          </p:cNvPr>
          <p:cNvSpPr/>
          <p:nvPr/>
        </p:nvSpPr>
        <p:spPr>
          <a:xfrm>
            <a:off x="1307574" y="3228016"/>
            <a:ext cx="1643106" cy="589772"/>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NBSS trial flag not possible</a:t>
            </a:r>
          </a:p>
        </p:txBody>
      </p:sp>
      <p:sp>
        <p:nvSpPr>
          <p:cNvPr id="25" name="Rectangle 24">
            <a:extLst>
              <a:ext uri="{FF2B5EF4-FFF2-40B4-BE49-F238E27FC236}">
                <a16:creationId xmlns:a16="http://schemas.microsoft.com/office/drawing/2014/main" id="{D1445BA9-FDA4-7CEF-CBD0-55AB5E900E12}"/>
              </a:ext>
            </a:extLst>
          </p:cNvPr>
          <p:cNvSpPr/>
          <p:nvPr/>
        </p:nvSpPr>
        <p:spPr>
          <a:xfrm>
            <a:off x="3468845" y="4172314"/>
            <a:ext cx="1982359" cy="490999"/>
          </a:xfrm>
          <a:prstGeom prst="rect">
            <a:avLst/>
          </a:prstGeom>
          <a:solidFill>
            <a:srgbClr val="EF53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Create software alternative to flag</a:t>
            </a:r>
          </a:p>
        </p:txBody>
      </p:sp>
      <p:cxnSp>
        <p:nvCxnSpPr>
          <p:cNvPr id="26" name="Straight Arrow Connector 25">
            <a:extLst>
              <a:ext uri="{FF2B5EF4-FFF2-40B4-BE49-F238E27FC236}">
                <a16:creationId xmlns:a16="http://schemas.microsoft.com/office/drawing/2014/main" id="{8B53ED7A-7AB6-6709-BCC6-9C618761D3A4}"/>
              </a:ext>
            </a:extLst>
          </p:cNvPr>
          <p:cNvCxnSpPr>
            <a:cxnSpLocks/>
          </p:cNvCxnSpPr>
          <p:nvPr/>
        </p:nvCxnSpPr>
        <p:spPr>
          <a:xfrm>
            <a:off x="2950680" y="3817788"/>
            <a:ext cx="518165" cy="35452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Rounded Rectangle 3">
            <a:extLst>
              <a:ext uri="{FF2B5EF4-FFF2-40B4-BE49-F238E27FC236}">
                <a16:creationId xmlns:a16="http://schemas.microsoft.com/office/drawing/2014/main" id="{674A9D6B-27C5-92C4-A1D9-AB2EDDAA547B}"/>
              </a:ext>
            </a:extLst>
          </p:cNvPr>
          <p:cNvSpPr/>
          <p:nvPr/>
        </p:nvSpPr>
        <p:spPr>
          <a:xfrm>
            <a:off x="3816160" y="2302750"/>
            <a:ext cx="755839" cy="5867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Apr 2024</a:t>
            </a:r>
          </a:p>
        </p:txBody>
      </p:sp>
      <p:sp>
        <p:nvSpPr>
          <p:cNvPr id="17" name="Rectangle 16">
            <a:extLst>
              <a:ext uri="{FF2B5EF4-FFF2-40B4-BE49-F238E27FC236}">
                <a16:creationId xmlns:a16="http://schemas.microsoft.com/office/drawing/2014/main" id="{67B14260-1A19-0378-DDB4-D52873ED5EBA}"/>
              </a:ext>
            </a:extLst>
          </p:cNvPr>
          <p:cNvSpPr/>
          <p:nvPr/>
        </p:nvSpPr>
        <p:spPr>
          <a:xfrm>
            <a:off x="3468845" y="220333"/>
            <a:ext cx="1043189" cy="861075"/>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Local IRMER approval</a:t>
            </a:r>
          </a:p>
        </p:txBody>
      </p:sp>
      <p:sp>
        <p:nvSpPr>
          <p:cNvPr id="19" name="Rectangle 18">
            <a:extLst>
              <a:ext uri="{FF2B5EF4-FFF2-40B4-BE49-F238E27FC236}">
                <a16:creationId xmlns:a16="http://schemas.microsoft.com/office/drawing/2014/main" id="{88855E02-B307-2EF2-B213-C6E22005AAE7}"/>
              </a:ext>
            </a:extLst>
          </p:cNvPr>
          <p:cNvSpPr/>
          <p:nvPr/>
        </p:nvSpPr>
        <p:spPr>
          <a:xfrm>
            <a:off x="3619567" y="1114653"/>
            <a:ext cx="1359142" cy="108049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Local Information Governance approval</a:t>
            </a:r>
          </a:p>
        </p:txBody>
      </p:sp>
      <p:sp>
        <p:nvSpPr>
          <p:cNvPr id="21" name="Rectangle 20">
            <a:extLst>
              <a:ext uri="{FF2B5EF4-FFF2-40B4-BE49-F238E27FC236}">
                <a16:creationId xmlns:a16="http://schemas.microsoft.com/office/drawing/2014/main" id="{7E6E2C0C-38D5-95D5-B256-058C7B7188EF}"/>
              </a:ext>
            </a:extLst>
          </p:cNvPr>
          <p:cNvSpPr/>
          <p:nvPr/>
        </p:nvSpPr>
        <p:spPr>
          <a:xfrm>
            <a:off x="4456210" y="220333"/>
            <a:ext cx="759194" cy="861075"/>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Local CC&amp;C</a:t>
            </a:r>
          </a:p>
        </p:txBody>
      </p:sp>
      <p:sp>
        <p:nvSpPr>
          <p:cNvPr id="24" name="Rectangle 23">
            <a:extLst>
              <a:ext uri="{FF2B5EF4-FFF2-40B4-BE49-F238E27FC236}">
                <a16:creationId xmlns:a16="http://schemas.microsoft.com/office/drawing/2014/main" id="{1892A484-354D-2108-2560-915E71E5D131}"/>
              </a:ext>
            </a:extLst>
          </p:cNvPr>
          <p:cNvSpPr/>
          <p:nvPr/>
        </p:nvSpPr>
        <p:spPr>
          <a:xfrm>
            <a:off x="4767512" y="3111034"/>
            <a:ext cx="1047709" cy="1025990"/>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Artefact on FAST images</a:t>
            </a:r>
          </a:p>
        </p:txBody>
      </p:sp>
      <p:sp>
        <p:nvSpPr>
          <p:cNvPr id="28" name="Rectangle 27">
            <a:extLst>
              <a:ext uri="{FF2B5EF4-FFF2-40B4-BE49-F238E27FC236}">
                <a16:creationId xmlns:a16="http://schemas.microsoft.com/office/drawing/2014/main" id="{D21E3270-65EC-586B-EC6B-44F298E85D2F}"/>
              </a:ext>
            </a:extLst>
          </p:cNvPr>
          <p:cNvSpPr/>
          <p:nvPr/>
        </p:nvSpPr>
        <p:spPr>
          <a:xfrm>
            <a:off x="5815220" y="3269125"/>
            <a:ext cx="3122715" cy="386804"/>
          </a:xfrm>
          <a:prstGeom prst="rect">
            <a:avLst/>
          </a:prstGeom>
          <a:solidFill>
            <a:srgbClr val="EF53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Investigation into artefact</a:t>
            </a:r>
          </a:p>
        </p:txBody>
      </p:sp>
      <p:cxnSp>
        <p:nvCxnSpPr>
          <p:cNvPr id="29" name="Straight Connector 28">
            <a:extLst>
              <a:ext uri="{FF2B5EF4-FFF2-40B4-BE49-F238E27FC236}">
                <a16:creationId xmlns:a16="http://schemas.microsoft.com/office/drawing/2014/main" id="{8DC6C532-F680-AA9A-560F-5ACF83849558}"/>
              </a:ext>
            </a:extLst>
          </p:cNvPr>
          <p:cNvCxnSpPr>
            <a:cxnSpLocks/>
          </p:cNvCxnSpPr>
          <p:nvPr/>
        </p:nvCxnSpPr>
        <p:spPr>
          <a:xfrm>
            <a:off x="5593323" y="2078402"/>
            <a:ext cx="0" cy="234752"/>
          </a:xfrm>
          <a:prstGeom prst="lin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CE78F047-6104-2555-0076-3EAF2426D0F0}"/>
              </a:ext>
            </a:extLst>
          </p:cNvPr>
          <p:cNvSpPr/>
          <p:nvPr/>
        </p:nvSpPr>
        <p:spPr>
          <a:xfrm>
            <a:off x="5076480" y="1173528"/>
            <a:ext cx="1036329" cy="861075"/>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Associate PI Scheme</a:t>
            </a:r>
          </a:p>
        </p:txBody>
      </p:sp>
      <p:sp>
        <p:nvSpPr>
          <p:cNvPr id="31" name="Rounded Rectangle 30">
            <a:extLst>
              <a:ext uri="{FF2B5EF4-FFF2-40B4-BE49-F238E27FC236}">
                <a16:creationId xmlns:a16="http://schemas.microsoft.com/office/drawing/2014/main" id="{711010D6-D9F0-B88C-B29C-0089392FFC00}"/>
              </a:ext>
            </a:extLst>
          </p:cNvPr>
          <p:cNvSpPr/>
          <p:nvPr/>
        </p:nvSpPr>
        <p:spPr>
          <a:xfrm>
            <a:off x="5215404" y="2303713"/>
            <a:ext cx="755839" cy="5867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June 2024</a:t>
            </a:r>
          </a:p>
        </p:txBody>
      </p:sp>
      <p:sp>
        <p:nvSpPr>
          <p:cNvPr id="16" name="Rounded Rectangle 15">
            <a:extLst>
              <a:ext uri="{FF2B5EF4-FFF2-40B4-BE49-F238E27FC236}">
                <a16:creationId xmlns:a16="http://schemas.microsoft.com/office/drawing/2014/main" id="{7D835A18-E1B7-FB47-F211-AEB2F1EAFD9F}"/>
              </a:ext>
            </a:extLst>
          </p:cNvPr>
          <p:cNvSpPr/>
          <p:nvPr/>
        </p:nvSpPr>
        <p:spPr>
          <a:xfrm>
            <a:off x="2572762" y="2328287"/>
            <a:ext cx="755839" cy="5867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Jan 2024</a:t>
            </a:r>
          </a:p>
        </p:txBody>
      </p:sp>
      <p:cxnSp>
        <p:nvCxnSpPr>
          <p:cNvPr id="18" name="Straight Connector 17">
            <a:extLst>
              <a:ext uri="{FF2B5EF4-FFF2-40B4-BE49-F238E27FC236}">
                <a16:creationId xmlns:a16="http://schemas.microsoft.com/office/drawing/2014/main" id="{EBF34E6D-06D5-AA1D-2FB4-2F2C28FD6BC1}"/>
              </a:ext>
            </a:extLst>
          </p:cNvPr>
          <p:cNvCxnSpPr>
            <a:cxnSpLocks/>
            <a:stCxn id="15" idx="2"/>
          </p:cNvCxnSpPr>
          <p:nvPr/>
        </p:nvCxnSpPr>
        <p:spPr>
          <a:xfrm flipH="1">
            <a:off x="2950680" y="1081408"/>
            <a:ext cx="1" cy="1246879"/>
          </a:xfrm>
          <a:prstGeom prst="lin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D061809D-172F-15D3-456A-DAEDC9ABEBB7}"/>
              </a:ext>
            </a:extLst>
          </p:cNvPr>
          <p:cNvSpPr/>
          <p:nvPr/>
        </p:nvSpPr>
        <p:spPr>
          <a:xfrm>
            <a:off x="6112809" y="3737842"/>
            <a:ext cx="2825127" cy="386804"/>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MRI capacity issues</a:t>
            </a:r>
          </a:p>
        </p:txBody>
      </p:sp>
      <p:sp>
        <p:nvSpPr>
          <p:cNvPr id="34" name="Rectangle 33">
            <a:extLst>
              <a:ext uri="{FF2B5EF4-FFF2-40B4-BE49-F238E27FC236}">
                <a16:creationId xmlns:a16="http://schemas.microsoft.com/office/drawing/2014/main" id="{762C57E8-C466-D5D0-467C-A7A2E6AC02C1}"/>
              </a:ext>
            </a:extLst>
          </p:cNvPr>
          <p:cNvSpPr/>
          <p:nvPr/>
        </p:nvSpPr>
        <p:spPr>
          <a:xfrm>
            <a:off x="5572898" y="4237983"/>
            <a:ext cx="2607275" cy="386804"/>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NHSBSP capacity issues</a:t>
            </a:r>
          </a:p>
        </p:txBody>
      </p:sp>
      <p:sp>
        <p:nvSpPr>
          <p:cNvPr id="38" name="Oval 37">
            <a:extLst>
              <a:ext uri="{FF2B5EF4-FFF2-40B4-BE49-F238E27FC236}">
                <a16:creationId xmlns:a16="http://schemas.microsoft.com/office/drawing/2014/main" id="{1C193681-3F4A-E999-D8AE-8DE7089D75D7}"/>
              </a:ext>
            </a:extLst>
          </p:cNvPr>
          <p:cNvSpPr/>
          <p:nvPr/>
        </p:nvSpPr>
        <p:spPr>
          <a:xfrm>
            <a:off x="1867371" y="1754854"/>
            <a:ext cx="1641268" cy="1526579"/>
          </a:xfrm>
          <a:prstGeom prst="ellipse">
            <a:avLst/>
          </a:prstGeom>
          <a:solidFill>
            <a:srgbClr val="FFCE1C"/>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BUST Charity Scanner installed</a:t>
            </a:r>
          </a:p>
        </p:txBody>
      </p:sp>
      <p:sp>
        <p:nvSpPr>
          <p:cNvPr id="39" name="Oval 38">
            <a:extLst>
              <a:ext uri="{FF2B5EF4-FFF2-40B4-BE49-F238E27FC236}">
                <a16:creationId xmlns:a16="http://schemas.microsoft.com/office/drawing/2014/main" id="{47E28B5D-5A76-76BD-82A1-51342A422D69}"/>
              </a:ext>
            </a:extLst>
          </p:cNvPr>
          <p:cNvSpPr/>
          <p:nvPr/>
        </p:nvSpPr>
        <p:spPr>
          <a:xfrm>
            <a:off x="4195723" y="2017839"/>
            <a:ext cx="1056069" cy="1080490"/>
          </a:xfrm>
          <a:prstGeom prst="ellipse">
            <a:avLst/>
          </a:prstGeom>
          <a:solidFill>
            <a:srgbClr val="FFCE1C"/>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First QA scan</a:t>
            </a:r>
          </a:p>
        </p:txBody>
      </p:sp>
    </p:spTree>
    <p:extLst>
      <p:ext uri="{BB962C8B-B14F-4D97-AF65-F5344CB8AC3E}">
        <p14:creationId xmlns:p14="http://schemas.microsoft.com/office/powerpoint/2010/main" val="542240043"/>
      </p:ext>
    </p:extLst>
  </p:cSld>
  <p:clrMapOvr>
    <a:masterClrMapping/>
  </p:clrMapOvr>
  <mc:AlternateContent xmlns:mc="http://schemas.openxmlformats.org/markup-compatibility/2006" xmlns:p14="http://schemas.microsoft.com/office/powerpoint/2010/main">
    <mc:Choice Requires="p14">
      <p:transition p14:dur="100" advTm="31166">
        <p:cut/>
      </p:transition>
    </mc:Choice>
    <mc:Fallback xmlns="">
      <p:transition advTm="31166">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325A1-AA0D-921A-EFE6-2562FC26B9D7}"/>
            </a:ext>
          </a:extLst>
        </p:cNvPr>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493FEDF6-6CCB-6676-3582-C45078B7F430}"/>
              </a:ext>
            </a:extLst>
          </p:cNvPr>
          <p:cNvCxnSpPr>
            <a:cxnSpLocks/>
            <a:endCxn id="9" idx="1"/>
          </p:cNvCxnSpPr>
          <p:nvPr/>
        </p:nvCxnSpPr>
        <p:spPr>
          <a:xfrm>
            <a:off x="956267" y="2558084"/>
            <a:ext cx="7127327" cy="49903"/>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E099FA30-6602-A196-FCA4-DCBB634CE0C4}"/>
              </a:ext>
            </a:extLst>
          </p:cNvPr>
          <p:cNvSpPr/>
          <p:nvPr/>
        </p:nvSpPr>
        <p:spPr>
          <a:xfrm>
            <a:off x="190215" y="2302750"/>
            <a:ext cx="755839" cy="5867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May 2023</a:t>
            </a:r>
          </a:p>
        </p:txBody>
      </p:sp>
      <p:sp>
        <p:nvSpPr>
          <p:cNvPr id="9" name="Rounded Rectangle 8">
            <a:extLst>
              <a:ext uri="{FF2B5EF4-FFF2-40B4-BE49-F238E27FC236}">
                <a16:creationId xmlns:a16="http://schemas.microsoft.com/office/drawing/2014/main" id="{33977CA4-68D2-7899-8779-DCC88BF99525}"/>
              </a:ext>
            </a:extLst>
          </p:cNvPr>
          <p:cNvSpPr/>
          <p:nvPr/>
        </p:nvSpPr>
        <p:spPr>
          <a:xfrm>
            <a:off x="8083594" y="2314621"/>
            <a:ext cx="755839" cy="5867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Apr 2025</a:t>
            </a:r>
          </a:p>
        </p:txBody>
      </p:sp>
      <p:sp>
        <p:nvSpPr>
          <p:cNvPr id="10" name="Rectangle 9">
            <a:extLst>
              <a:ext uri="{FF2B5EF4-FFF2-40B4-BE49-F238E27FC236}">
                <a16:creationId xmlns:a16="http://schemas.microsoft.com/office/drawing/2014/main" id="{03F0BDEF-02D5-6403-04BA-8E19BB9D363A}"/>
              </a:ext>
            </a:extLst>
          </p:cNvPr>
          <p:cNvSpPr/>
          <p:nvPr/>
        </p:nvSpPr>
        <p:spPr>
          <a:xfrm>
            <a:off x="62386" y="220334"/>
            <a:ext cx="1043189" cy="515155"/>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Grant activated</a:t>
            </a:r>
          </a:p>
        </p:txBody>
      </p:sp>
      <p:cxnSp>
        <p:nvCxnSpPr>
          <p:cNvPr id="11" name="Straight Connector 10">
            <a:extLst>
              <a:ext uri="{FF2B5EF4-FFF2-40B4-BE49-F238E27FC236}">
                <a16:creationId xmlns:a16="http://schemas.microsoft.com/office/drawing/2014/main" id="{91E96F05-2904-150B-852F-7320F5A05991}"/>
              </a:ext>
            </a:extLst>
          </p:cNvPr>
          <p:cNvCxnSpPr>
            <a:cxnSpLocks/>
            <a:stCxn id="10" idx="2"/>
            <a:endCxn id="8" idx="0"/>
          </p:cNvCxnSpPr>
          <p:nvPr/>
        </p:nvCxnSpPr>
        <p:spPr>
          <a:xfrm flipH="1">
            <a:off x="568135" y="735489"/>
            <a:ext cx="0" cy="1567261"/>
          </a:xfrm>
          <a:prstGeom prst="lin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9B90E4F0-8A24-68CA-396D-146A8514B120}"/>
              </a:ext>
            </a:extLst>
          </p:cNvPr>
          <p:cNvSpPr/>
          <p:nvPr/>
        </p:nvSpPr>
        <p:spPr>
          <a:xfrm>
            <a:off x="1238883" y="1166027"/>
            <a:ext cx="1042911" cy="868576"/>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NHSBSP RIDAC approval</a:t>
            </a:r>
          </a:p>
        </p:txBody>
      </p:sp>
      <p:sp>
        <p:nvSpPr>
          <p:cNvPr id="3" name="Rounded Rectangle 2">
            <a:extLst>
              <a:ext uri="{FF2B5EF4-FFF2-40B4-BE49-F238E27FC236}">
                <a16:creationId xmlns:a16="http://schemas.microsoft.com/office/drawing/2014/main" id="{4CDE268B-8DA6-6B44-BDB5-056CEDAB8894}"/>
              </a:ext>
            </a:extLst>
          </p:cNvPr>
          <p:cNvSpPr/>
          <p:nvPr/>
        </p:nvSpPr>
        <p:spPr>
          <a:xfrm>
            <a:off x="1382420" y="2302750"/>
            <a:ext cx="755839" cy="5867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Oct 2023</a:t>
            </a:r>
          </a:p>
        </p:txBody>
      </p:sp>
      <p:cxnSp>
        <p:nvCxnSpPr>
          <p:cNvPr id="5" name="Straight Connector 4">
            <a:extLst>
              <a:ext uri="{FF2B5EF4-FFF2-40B4-BE49-F238E27FC236}">
                <a16:creationId xmlns:a16="http://schemas.microsoft.com/office/drawing/2014/main" id="{3D2F4E3C-0D9A-2577-0B0A-270914CB3B47}"/>
              </a:ext>
            </a:extLst>
          </p:cNvPr>
          <p:cNvCxnSpPr>
            <a:cxnSpLocks/>
            <a:stCxn id="2" idx="2"/>
          </p:cNvCxnSpPr>
          <p:nvPr/>
        </p:nvCxnSpPr>
        <p:spPr>
          <a:xfrm flipH="1">
            <a:off x="1758502" y="2034603"/>
            <a:ext cx="1837" cy="268147"/>
          </a:xfrm>
          <a:prstGeom prst="lin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FEDFCA5-D541-CF04-DF30-247AC591ED65}"/>
              </a:ext>
            </a:extLst>
          </p:cNvPr>
          <p:cNvSpPr/>
          <p:nvPr/>
        </p:nvSpPr>
        <p:spPr>
          <a:xfrm>
            <a:off x="1310170" y="4513931"/>
            <a:ext cx="1862541" cy="586733"/>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Need to upgrade RiViewer software</a:t>
            </a:r>
          </a:p>
        </p:txBody>
      </p:sp>
      <p:sp>
        <p:nvSpPr>
          <p:cNvPr id="13" name="Rectangle 12">
            <a:extLst>
              <a:ext uri="{FF2B5EF4-FFF2-40B4-BE49-F238E27FC236}">
                <a16:creationId xmlns:a16="http://schemas.microsoft.com/office/drawing/2014/main" id="{E80BFA81-2BEE-0A78-838C-B84B5C8FEFC8}"/>
              </a:ext>
            </a:extLst>
          </p:cNvPr>
          <p:cNvSpPr/>
          <p:nvPr/>
        </p:nvSpPr>
        <p:spPr>
          <a:xfrm>
            <a:off x="3468845" y="4725094"/>
            <a:ext cx="3483210" cy="386805"/>
          </a:xfrm>
          <a:prstGeom prst="rect">
            <a:avLst/>
          </a:prstGeom>
          <a:solidFill>
            <a:srgbClr val="EF53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Update all reader training material</a:t>
            </a:r>
          </a:p>
        </p:txBody>
      </p:sp>
      <p:cxnSp>
        <p:nvCxnSpPr>
          <p:cNvPr id="14" name="Straight Arrow Connector 13">
            <a:extLst>
              <a:ext uri="{FF2B5EF4-FFF2-40B4-BE49-F238E27FC236}">
                <a16:creationId xmlns:a16="http://schemas.microsoft.com/office/drawing/2014/main" id="{BF86B25F-B9FC-7026-BB07-88759D742EFC}"/>
              </a:ext>
            </a:extLst>
          </p:cNvPr>
          <p:cNvCxnSpPr>
            <a:cxnSpLocks/>
            <a:endCxn id="13" idx="1"/>
          </p:cNvCxnSpPr>
          <p:nvPr/>
        </p:nvCxnSpPr>
        <p:spPr>
          <a:xfrm flipV="1">
            <a:off x="3189437" y="4918497"/>
            <a:ext cx="279408" cy="678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A8EA0FAE-94E7-0AFB-8402-D34B0A382E51}"/>
              </a:ext>
            </a:extLst>
          </p:cNvPr>
          <p:cNvSpPr/>
          <p:nvPr/>
        </p:nvSpPr>
        <p:spPr>
          <a:xfrm>
            <a:off x="2432516" y="220333"/>
            <a:ext cx="1036329" cy="861075"/>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HRA and Ethics approval</a:t>
            </a:r>
          </a:p>
        </p:txBody>
      </p:sp>
      <p:cxnSp>
        <p:nvCxnSpPr>
          <p:cNvPr id="20" name="Straight Connector 19">
            <a:extLst>
              <a:ext uri="{FF2B5EF4-FFF2-40B4-BE49-F238E27FC236}">
                <a16:creationId xmlns:a16="http://schemas.microsoft.com/office/drawing/2014/main" id="{14780205-2170-F85E-3DD9-F0BE7A674959}"/>
              </a:ext>
            </a:extLst>
          </p:cNvPr>
          <p:cNvCxnSpPr>
            <a:cxnSpLocks/>
          </p:cNvCxnSpPr>
          <p:nvPr/>
        </p:nvCxnSpPr>
        <p:spPr>
          <a:xfrm>
            <a:off x="1758502" y="2901353"/>
            <a:ext cx="0" cy="322209"/>
          </a:xfrm>
          <a:prstGeom prst="line">
            <a:avLst/>
          </a:prstGeom>
          <a:ln w="25400">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DA4E6BF5-F113-E2CA-7666-FA51A6901ED5}"/>
              </a:ext>
            </a:extLst>
          </p:cNvPr>
          <p:cNvSpPr/>
          <p:nvPr/>
        </p:nvSpPr>
        <p:spPr>
          <a:xfrm>
            <a:off x="1307574" y="3223562"/>
            <a:ext cx="1643106" cy="589772"/>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NBSS trial flag not possible</a:t>
            </a:r>
          </a:p>
        </p:txBody>
      </p:sp>
      <p:sp>
        <p:nvSpPr>
          <p:cNvPr id="25" name="Rectangle 24">
            <a:extLst>
              <a:ext uri="{FF2B5EF4-FFF2-40B4-BE49-F238E27FC236}">
                <a16:creationId xmlns:a16="http://schemas.microsoft.com/office/drawing/2014/main" id="{8A6CA34C-F081-CAFD-91BD-9D3B205ED7A5}"/>
              </a:ext>
            </a:extLst>
          </p:cNvPr>
          <p:cNvSpPr/>
          <p:nvPr/>
        </p:nvSpPr>
        <p:spPr>
          <a:xfrm>
            <a:off x="3468845" y="4172314"/>
            <a:ext cx="1982359" cy="490999"/>
          </a:xfrm>
          <a:prstGeom prst="rect">
            <a:avLst/>
          </a:prstGeom>
          <a:solidFill>
            <a:srgbClr val="EF53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Create software alternative to flag</a:t>
            </a:r>
          </a:p>
        </p:txBody>
      </p:sp>
      <p:cxnSp>
        <p:nvCxnSpPr>
          <p:cNvPr id="26" name="Straight Arrow Connector 25">
            <a:extLst>
              <a:ext uri="{FF2B5EF4-FFF2-40B4-BE49-F238E27FC236}">
                <a16:creationId xmlns:a16="http://schemas.microsoft.com/office/drawing/2014/main" id="{3CDE9D98-A0CD-729D-5828-DA20B40929EB}"/>
              </a:ext>
            </a:extLst>
          </p:cNvPr>
          <p:cNvCxnSpPr>
            <a:cxnSpLocks/>
          </p:cNvCxnSpPr>
          <p:nvPr/>
        </p:nvCxnSpPr>
        <p:spPr>
          <a:xfrm>
            <a:off x="2950680" y="3813334"/>
            <a:ext cx="518165" cy="33408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Rounded Rectangle 3">
            <a:extLst>
              <a:ext uri="{FF2B5EF4-FFF2-40B4-BE49-F238E27FC236}">
                <a16:creationId xmlns:a16="http://schemas.microsoft.com/office/drawing/2014/main" id="{0D9992CD-6FC7-063A-006C-7E9F41B5A8B7}"/>
              </a:ext>
            </a:extLst>
          </p:cNvPr>
          <p:cNvSpPr/>
          <p:nvPr/>
        </p:nvSpPr>
        <p:spPr>
          <a:xfrm>
            <a:off x="3816160" y="2302750"/>
            <a:ext cx="755839" cy="5867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Apr 2024</a:t>
            </a:r>
          </a:p>
        </p:txBody>
      </p:sp>
      <p:sp>
        <p:nvSpPr>
          <p:cNvPr id="17" name="Rectangle 16">
            <a:extLst>
              <a:ext uri="{FF2B5EF4-FFF2-40B4-BE49-F238E27FC236}">
                <a16:creationId xmlns:a16="http://schemas.microsoft.com/office/drawing/2014/main" id="{C53957B1-31DF-3A5F-489A-785E05E637B6}"/>
              </a:ext>
            </a:extLst>
          </p:cNvPr>
          <p:cNvSpPr/>
          <p:nvPr/>
        </p:nvSpPr>
        <p:spPr>
          <a:xfrm>
            <a:off x="3468845" y="220333"/>
            <a:ext cx="1043189" cy="861075"/>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Local IRMER approval</a:t>
            </a:r>
          </a:p>
        </p:txBody>
      </p:sp>
      <p:sp>
        <p:nvSpPr>
          <p:cNvPr id="19" name="Rectangle 18">
            <a:extLst>
              <a:ext uri="{FF2B5EF4-FFF2-40B4-BE49-F238E27FC236}">
                <a16:creationId xmlns:a16="http://schemas.microsoft.com/office/drawing/2014/main" id="{892D81DA-FB65-5BAF-AADA-C9E147802DD9}"/>
              </a:ext>
            </a:extLst>
          </p:cNvPr>
          <p:cNvSpPr/>
          <p:nvPr/>
        </p:nvSpPr>
        <p:spPr>
          <a:xfrm>
            <a:off x="3619567" y="1114653"/>
            <a:ext cx="1359142" cy="1080490"/>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Local Information Governance approval</a:t>
            </a:r>
          </a:p>
        </p:txBody>
      </p:sp>
      <p:sp>
        <p:nvSpPr>
          <p:cNvPr id="21" name="Rectangle 20">
            <a:extLst>
              <a:ext uri="{FF2B5EF4-FFF2-40B4-BE49-F238E27FC236}">
                <a16:creationId xmlns:a16="http://schemas.microsoft.com/office/drawing/2014/main" id="{A687E05A-F130-BEDF-B593-499B0EC9EF0E}"/>
              </a:ext>
            </a:extLst>
          </p:cNvPr>
          <p:cNvSpPr/>
          <p:nvPr/>
        </p:nvSpPr>
        <p:spPr>
          <a:xfrm>
            <a:off x="4456210" y="220333"/>
            <a:ext cx="759194" cy="861075"/>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Local CC&amp;C</a:t>
            </a:r>
          </a:p>
        </p:txBody>
      </p:sp>
      <p:sp>
        <p:nvSpPr>
          <p:cNvPr id="24" name="Rectangle 23">
            <a:extLst>
              <a:ext uri="{FF2B5EF4-FFF2-40B4-BE49-F238E27FC236}">
                <a16:creationId xmlns:a16="http://schemas.microsoft.com/office/drawing/2014/main" id="{2353D7D9-C825-ABA3-3BE6-B01FB29CF5E5}"/>
              </a:ext>
            </a:extLst>
          </p:cNvPr>
          <p:cNvSpPr/>
          <p:nvPr/>
        </p:nvSpPr>
        <p:spPr>
          <a:xfrm>
            <a:off x="4767512" y="3111034"/>
            <a:ext cx="1047709" cy="1025990"/>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Artefact on FAST images</a:t>
            </a:r>
          </a:p>
        </p:txBody>
      </p:sp>
      <p:sp>
        <p:nvSpPr>
          <p:cNvPr id="28" name="Rectangle 27">
            <a:extLst>
              <a:ext uri="{FF2B5EF4-FFF2-40B4-BE49-F238E27FC236}">
                <a16:creationId xmlns:a16="http://schemas.microsoft.com/office/drawing/2014/main" id="{E3505E51-162A-F38A-F84D-378466814A7F}"/>
              </a:ext>
            </a:extLst>
          </p:cNvPr>
          <p:cNvSpPr/>
          <p:nvPr/>
        </p:nvSpPr>
        <p:spPr>
          <a:xfrm>
            <a:off x="5815220" y="3269125"/>
            <a:ext cx="3122715" cy="386804"/>
          </a:xfrm>
          <a:prstGeom prst="rect">
            <a:avLst/>
          </a:prstGeom>
          <a:solidFill>
            <a:srgbClr val="EF53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Investigation into artefact</a:t>
            </a:r>
          </a:p>
        </p:txBody>
      </p:sp>
      <p:cxnSp>
        <p:nvCxnSpPr>
          <p:cNvPr id="29" name="Straight Connector 28">
            <a:extLst>
              <a:ext uri="{FF2B5EF4-FFF2-40B4-BE49-F238E27FC236}">
                <a16:creationId xmlns:a16="http://schemas.microsoft.com/office/drawing/2014/main" id="{B0191F59-99AA-EF3F-F0CA-CDA40832C6D5}"/>
              </a:ext>
            </a:extLst>
          </p:cNvPr>
          <p:cNvCxnSpPr>
            <a:cxnSpLocks/>
          </p:cNvCxnSpPr>
          <p:nvPr/>
        </p:nvCxnSpPr>
        <p:spPr>
          <a:xfrm>
            <a:off x="5593323" y="2078402"/>
            <a:ext cx="0" cy="234752"/>
          </a:xfrm>
          <a:prstGeom prst="lin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59B4CA5D-E7AB-52ED-7815-8F6DF951BDB5}"/>
              </a:ext>
            </a:extLst>
          </p:cNvPr>
          <p:cNvSpPr/>
          <p:nvPr/>
        </p:nvSpPr>
        <p:spPr>
          <a:xfrm>
            <a:off x="5076480" y="1173528"/>
            <a:ext cx="1036329" cy="861075"/>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Associate PI Scheme</a:t>
            </a:r>
          </a:p>
        </p:txBody>
      </p:sp>
      <p:sp>
        <p:nvSpPr>
          <p:cNvPr id="31" name="Rounded Rectangle 30">
            <a:extLst>
              <a:ext uri="{FF2B5EF4-FFF2-40B4-BE49-F238E27FC236}">
                <a16:creationId xmlns:a16="http://schemas.microsoft.com/office/drawing/2014/main" id="{04A11091-A44E-75BB-64E6-524F849965BB}"/>
              </a:ext>
            </a:extLst>
          </p:cNvPr>
          <p:cNvSpPr/>
          <p:nvPr/>
        </p:nvSpPr>
        <p:spPr>
          <a:xfrm>
            <a:off x="5215404" y="2303713"/>
            <a:ext cx="755839" cy="5867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June 2024</a:t>
            </a:r>
          </a:p>
        </p:txBody>
      </p:sp>
      <p:sp>
        <p:nvSpPr>
          <p:cNvPr id="16" name="Rounded Rectangle 15">
            <a:extLst>
              <a:ext uri="{FF2B5EF4-FFF2-40B4-BE49-F238E27FC236}">
                <a16:creationId xmlns:a16="http://schemas.microsoft.com/office/drawing/2014/main" id="{E390567D-539D-CDDA-3FA9-308DE2284B5F}"/>
              </a:ext>
            </a:extLst>
          </p:cNvPr>
          <p:cNvSpPr/>
          <p:nvPr/>
        </p:nvSpPr>
        <p:spPr>
          <a:xfrm>
            <a:off x="2572762" y="2328287"/>
            <a:ext cx="755839" cy="58673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Jan 2024</a:t>
            </a:r>
          </a:p>
        </p:txBody>
      </p:sp>
      <p:cxnSp>
        <p:nvCxnSpPr>
          <p:cNvPr id="18" name="Straight Connector 17">
            <a:extLst>
              <a:ext uri="{FF2B5EF4-FFF2-40B4-BE49-F238E27FC236}">
                <a16:creationId xmlns:a16="http://schemas.microsoft.com/office/drawing/2014/main" id="{F4E1C74D-624E-1727-F5F9-CE9034C684D5}"/>
              </a:ext>
            </a:extLst>
          </p:cNvPr>
          <p:cNvCxnSpPr>
            <a:cxnSpLocks/>
            <a:stCxn id="15" idx="2"/>
          </p:cNvCxnSpPr>
          <p:nvPr/>
        </p:nvCxnSpPr>
        <p:spPr>
          <a:xfrm flipH="1">
            <a:off x="2950680" y="1081408"/>
            <a:ext cx="1" cy="1246879"/>
          </a:xfrm>
          <a:prstGeom prst="line">
            <a:avLst/>
          </a:prstGeom>
          <a:ln w="2540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9BBE4764-6F7C-ED71-C09E-0B16E2DFEF42}"/>
              </a:ext>
            </a:extLst>
          </p:cNvPr>
          <p:cNvSpPr/>
          <p:nvPr/>
        </p:nvSpPr>
        <p:spPr>
          <a:xfrm>
            <a:off x="6112809" y="3737842"/>
            <a:ext cx="2825127" cy="386804"/>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MRI capacity issues</a:t>
            </a:r>
          </a:p>
        </p:txBody>
      </p:sp>
      <p:sp>
        <p:nvSpPr>
          <p:cNvPr id="34" name="Rectangle 33">
            <a:extLst>
              <a:ext uri="{FF2B5EF4-FFF2-40B4-BE49-F238E27FC236}">
                <a16:creationId xmlns:a16="http://schemas.microsoft.com/office/drawing/2014/main" id="{733AD6EB-27E5-67C3-921B-3BE7E1B04B2E}"/>
              </a:ext>
            </a:extLst>
          </p:cNvPr>
          <p:cNvSpPr/>
          <p:nvPr/>
        </p:nvSpPr>
        <p:spPr>
          <a:xfrm>
            <a:off x="5572898" y="4237983"/>
            <a:ext cx="2607276" cy="386804"/>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NHSBSP capacity issues</a:t>
            </a:r>
          </a:p>
        </p:txBody>
      </p:sp>
      <p:sp>
        <p:nvSpPr>
          <p:cNvPr id="35" name="Rectangle 34">
            <a:extLst>
              <a:ext uri="{FF2B5EF4-FFF2-40B4-BE49-F238E27FC236}">
                <a16:creationId xmlns:a16="http://schemas.microsoft.com/office/drawing/2014/main" id="{921D7279-18B2-4013-ADF0-AA2389B311EC}"/>
              </a:ext>
            </a:extLst>
          </p:cNvPr>
          <p:cNvSpPr/>
          <p:nvPr/>
        </p:nvSpPr>
        <p:spPr>
          <a:xfrm>
            <a:off x="6435209" y="220333"/>
            <a:ext cx="1386765" cy="889025"/>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Database development complete</a:t>
            </a:r>
          </a:p>
        </p:txBody>
      </p:sp>
      <p:sp>
        <p:nvSpPr>
          <p:cNvPr id="36" name="Rectangle 35">
            <a:extLst>
              <a:ext uri="{FF2B5EF4-FFF2-40B4-BE49-F238E27FC236}">
                <a16:creationId xmlns:a16="http://schemas.microsoft.com/office/drawing/2014/main" id="{5BDF8954-9EF4-2AEE-5D27-ABA95EAFA41F}"/>
              </a:ext>
            </a:extLst>
          </p:cNvPr>
          <p:cNvSpPr/>
          <p:nvPr/>
        </p:nvSpPr>
        <p:spPr>
          <a:xfrm>
            <a:off x="6207938" y="1166027"/>
            <a:ext cx="1841309" cy="1347521"/>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Trial flag work-around &amp; assessment clinic booking method agreed</a:t>
            </a:r>
          </a:p>
        </p:txBody>
      </p:sp>
      <p:grpSp>
        <p:nvGrpSpPr>
          <p:cNvPr id="41" name="Group 40">
            <a:extLst>
              <a:ext uri="{FF2B5EF4-FFF2-40B4-BE49-F238E27FC236}">
                <a16:creationId xmlns:a16="http://schemas.microsoft.com/office/drawing/2014/main" id="{E03E0AE9-844E-2A7A-850E-B8C2B106A1EA}"/>
              </a:ext>
            </a:extLst>
          </p:cNvPr>
          <p:cNvGrpSpPr/>
          <p:nvPr/>
        </p:nvGrpSpPr>
        <p:grpSpPr>
          <a:xfrm>
            <a:off x="7856114" y="220333"/>
            <a:ext cx="1222068" cy="2107954"/>
            <a:chOff x="7856114" y="220333"/>
            <a:chExt cx="1222068" cy="2107954"/>
          </a:xfrm>
        </p:grpSpPr>
        <p:cxnSp>
          <p:nvCxnSpPr>
            <p:cNvPr id="40" name="Straight Connector 39">
              <a:extLst>
                <a:ext uri="{FF2B5EF4-FFF2-40B4-BE49-F238E27FC236}">
                  <a16:creationId xmlns:a16="http://schemas.microsoft.com/office/drawing/2014/main" id="{B5E9D545-9BD1-E7F3-9BAF-770692DB34AC}"/>
                </a:ext>
              </a:extLst>
            </p:cNvPr>
            <p:cNvCxnSpPr>
              <a:cxnSpLocks/>
            </p:cNvCxnSpPr>
            <p:nvPr/>
          </p:nvCxnSpPr>
          <p:spPr>
            <a:xfrm flipH="1">
              <a:off x="8458696" y="757207"/>
              <a:ext cx="5634" cy="1571080"/>
            </a:xfrm>
            <a:prstGeom prst="line">
              <a:avLst/>
            </a:prstGeom>
            <a:ln w="25400">
              <a:solidFill>
                <a:schemeClr val="accent5">
                  <a:lumMod val="60000"/>
                  <a:lumOff val="4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01CC7936-AC15-E896-B654-AF1BEDFA5A22}"/>
                </a:ext>
              </a:extLst>
            </p:cNvPr>
            <p:cNvSpPr/>
            <p:nvPr/>
          </p:nvSpPr>
          <p:spPr>
            <a:xfrm>
              <a:off x="7856114" y="220333"/>
              <a:ext cx="1222068" cy="523208"/>
            </a:xfrm>
            <a:prstGeom prst="rect">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Recruitment start</a:t>
              </a:r>
            </a:p>
          </p:txBody>
        </p:sp>
      </p:grpSp>
      <p:sp>
        <p:nvSpPr>
          <p:cNvPr id="45" name="Oval 44">
            <a:extLst>
              <a:ext uri="{FF2B5EF4-FFF2-40B4-BE49-F238E27FC236}">
                <a16:creationId xmlns:a16="http://schemas.microsoft.com/office/drawing/2014/main" id="{5F686CBA-6202-EBDD-E536-1000856206F6}"/>
              </a:ext>
            </a:extLst>
          </p:cNvPr>
          <p:cNvSpPr/>
          <p:nvPr/>
        </p:nvSpPr>
        <p:spPr>
          <a:xfrm>
            <a:off x="6349504" y="1681828"/>
            <a:ext cx="1743473" cy="1821529"/>
          </a:xfrm>
          <a:prstGeom prst="ellipse">
            <a:avLst/>
          </a:prstGeom>
          <a:solidFill>
            <a:srgbClr val="FFCE1C"/>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First DYAMOND Readers certificated</a:t>
            </a:r>
          </a:p>
        </p:txBody>
      </p:sp>
      <p:sp>
        <p:nvSpPr>
          <p:cNvPr id="46" name="Oval 45">
            <a:extLst>
              <a:ext uri="{FF2B5EF4-FFF2-40B4-BE49-F238E27FC236}">
                <a16:creationId xmlns:a16="http://schemas.microsoft.com/office/drawing/2014/main" id="{4035A24B-0097-A885-CDAF-527714885E55}"/>
              </a:ext>
            </a:extLst>
          </p:cNvPr>
          <p:cNvSpPr/>
          <p:nvPr/>
        </p:nvSpPr>
        <p:spPr>
          <a:xfrm>
            <a:off x="1867371" y="1754854"/>
            <a:ext cx="1641268" cy="1526579"/>
          </a:xfrm>
          <a:prstGeom prst="ellipse">
            <a:avLst/>
          </a:prstGeom>
          <a:solidFill>
            <a:srgbClr val="FFCE1C"/>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BUST Charity Scanner installed</a:t>
            </a:r>
          </a:p>
        </p:txBody>
      </p:sp>
      <p:sp>
        <p:nvSpPr>
          <p:cNvPr id="47" name="Oval 46">
            <a:extLst>
              <a:ext uri="{FF2B5EF4-FFF2-40B4-BE49-F238E27FC236}">
                <a16:creationId xmlns:a16="http://schemas.microsoft.com/office/drawing/2014/main" id="{DAB0F483-95EF-2ADC-5A6E-628AA58BE69A}"/>
              </a:ext>
            </a:extLst>
          </p:cNvPr>
          <p:cNvSpPr/>
          <p:nvPr/>
        </p:nvSpPr>
        <p:spPr>
          <a:xfrm>
            <a:off x="4195723" y="2017839"/>
            <a:ext cx="1056069" cy="1080490"/>
          </a:xfrm>
          <a:prstGeom prst="ellipse">
            <a:avLst/>
          </a:prstGeom>
          <a:solidFill>
            <a:srgbClr val="FFCE1C"/>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First QA scan</a:t>
            </a:r>
          </a:p>
        </p:txBody>
      </p:sp>
    </p:spTree>
    <p:extLst>
      <p:ext uri="{BB962C8B-B14F-4D97-AF65-F5344CB8AC3E}">
        <p14:creationId xmlns:p14="http://schemas.microsoft.com/office/powerpoint/2010/main" val="2273344906"/>
      </p:ext>
    </p:extLst>
  </p:cSld>
  <p:clrMapOvr>
    <a:masterClrMapping/>
  </p:clrMapOvr>
  <mc:AlternateContent xmlns:mc="http://schemas.openxmlformats.org/markup-compatibility/2006" xmlns:p14="http://schemas.microsoft.com/office/powerpoint/2010/main">
    <mc:Choice Requires="p14">
      <p:transition p14:dur="100" advTm="31166">
        <p:cut/>
      </p:transition>
    </mc:Choice>
    <mc:Fallback xmlns="">
      <p:transition advTm="31166">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circle(out)">
                                      <p:cBhvr>
                                        <p:cTn id="7" dur="20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EF6DD2-99B4-03CA-F769-76A5EFC578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317" y="0"/>
            <a:ext cx="9166634" cy="5143500"/>
          </a:xfrm>
          <a:prstGeom prst="rect">
            <a:avLst/>
          </a:prstGeom>
        </p:spPr>
      </p:pic>
    </p:spTree>
    <p:extLst>
      <p:ext uri="{BB962C8B-B14F-4D97-AF65-F5344CB8AC3E}">
        <p14:creationId xmlns:p14="http://schemas.microsoft.com/office/powerpoint/2010/main" val="3915533765"/>
      </p:ext>
    </p:extLst>
  </p:cSld>
  <p:clrMapOvr>
    <a:masterClrMapping/>
  </p:clrMapOvr>
  <mc:AlternateContent xmlns:mc="http://schemas.openxmlformats.org/markup-compatibility/2006" xmlns:p14="http://schemas.microsoft.com/office/powerpoint/2010/main">
    <mc:Choice Requires="p14">
      <p:transition p14:dur="100" advTm="31166">
        <p:cut/>
      </p:transition>
    </mc:Choice>
    <mc:Fallback xmlns="">
      <p:transition advTm="31166">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78CF55-4DBC-BD01-B2AB-B92720F738B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18402" y="-181378"/>
            <a:ext cx="1857283" cy="1632080"/>
          </a:xfrm>
          <a:prstGeom prst="rect">
            <a:avLst/>
          </a:prstGeom>
          <a:ln>
            <a:noFill/>
          </a:ln>
        </p:spPr>
      </p:pic>
      <p:pic>
        <p:nvPicPr>
          <p:cNvPr id="2" name="Picture 1">
            <a:extLst>
              <a:ext uri="{FF2B5EF4-FFF2-40B4-BE49-F238E27FC236}">
                <a16:creationId xmlns:a16="http://schemas.microsoft.com/office/drawing/2014/main" id="{E7579154-C88C-787B-275B-248C503312CD}"/>
              </a:ext>
            </a:extLst>
          </p:cNvPr>
          <p:cNvPicPr>
            <a:picLocks noChangeAspect="1"/>
          </p:cNvPicPr>
          <p:nvPr/>
        </p:nvPicPr>
        <p:blipFill>
          <a:blip r:embed="rId4"/>
          <a:stretch>
            <a:fillRect/>
          </a:stretch>
        </p:blipFill>
        <p:spPr>
          <a:xfrm>
            <a:off x="115432" y="182741"/>
            <a:ext cx="1555652" cy="903842"/>
          </a:xfrm>
          <a:prstGeom prst="rect">
            <a:avLst/>
          </a:prstGeom>
        </p:spPr>
      </p:pic>
      <p:pic>
        <p:nvPicPr>
          <p:cNvPr id="12" name="Picture 11">
            <a:extLst>
              <a:ext uri="{FF2B5EF4-FFF2-40B4-BE49-F238E27FC236}">
                <a16:creationId xmlns:a16="http://schemas.microsoft.com/office/drawing/2014/main" id="{84A2956A-A90D-AB6A-92B1-74B79B79D77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220622" y="178299"/>
            <a:ext cx="1670629" cy="1016072"/>
          </a:xfrm>
          <a:prstGeom prst="rect">
            <a:avLst/>
          </a:prstGeom>
        </p:spPr>
      </p:pic>
      <p:pic>
        <p:nvPicPr>
          <p:cNvPr id="3" name="Picture 2">
            <a:extLst>
              <a:ext uri="{FF2B5EF4-FFF2-40B4-BE49-F238E27FC236}">
                <a16:creationId xmlns:a16="http://schemas.microsoft.com/office/drawing/2014/main" id="{0A097CBB-B01C-0D27-B039-C2ACB13E68BC}"/>
              </a:ext>
            </a:extLst>
          </p:cNvPr>
          <p:cNvPicPr>
            <a:picLocks noChangeAspect="1"/>
          </p:cNvPicPr>
          <p:nvPr/>
        </p:nvPicPr>
        <p:blipFill>
          <a:blip r:embed="rId6"/>
          <a:stretch>
            <a:fillRect/>
          </a:stretch>
        </p:blipFill>
        <p:spPr>
          <a:xfrm>
            <a:off x="1115832" y="1329925"/>
            <a:ext cx="1332566" cy="624186"/>
          </a:xfrm>
          <a:prstGeom prst="rect">
            <a:avLst/>
          </a:prstGeom>
        </p:spPr>
      </p:pic>
      <p:pic>
        <p:nvPicPr>
          <p:cNvPr id="9" name="Picture 8">
            <a:extLst>
              <a:ext uri="{FF2B5EF4-FFF2-40B4-BE49-F238E27FC236}">
                <a16:creationId xmlns:a16="http://schemas.microsoft.com/office/drawing/2014/main" id="{B746A3BF-8E58-AA65-C955-030DA598979C}"/>
              </a:ext>
            </a:extLst>
          </p:cNvPr>
          <p:cNvPicPr>
            <a:picLocks noChangeAspect="1"/>
          </p:cNvPicPr>
          <p:nvPr/>
        </p:nvPicPr>
        <p:blipFill>
          <a:blip r:embed="rId7"/>
          <a:stretch>
            <a:fillRect/>
          </a:stretch>
        </p:blipFill>
        <p:spPr>
          <a:xfrm>
            <a:off x="2567678" y="1221639"/>
            <a:ext cx="1459787" cy="896664"/>
          </a:xfrm>
          <a:prstGeom prst="rect">
            <a:avLst/>
          </a:prstGeom>
        </p:spPr>
      </p:pic>
      <p:sp>
        <p:nvSpPr>
          <p:cNvPr id="4" name="Rectangle 3">
            <a:extLst>
              <a:ext uri="{FF2B5EF4-FFF2-40B4-BE49-F238E27FC236}">
                <a16:creationId xmlns:a16="http://schemas.microsoft.com/office/drawing/2014/main" id="{E3C43B30-72A1-B242-AFE3-E0A58706EACA}"/>
              </a:ext>
            </a:extLst>
          </p:cNvPr>
          <p:cNvSpPr/>
          <p:nvPr/>
        </p:nvSpPr>
        <p:spPr>
          <a:xfrm>
            <a:off x="5692935" y="2100526"/>
            <a:ext cx="3385756" cy="692497"/>
          </a:xfrm>
          <a:prstGeom prst="rect">
            <a:avLst/>
          </a:prstGeom>
          <a:noFill/>
        </p:spPr>
        <p:txBody>
          <a:bodyPr wrap="square" lIns="68580" tIns="34290" rIns="68580" bIns="34290">
            <a:spAutoFit/>
          </a:bodyPr>
          <a:lstStyle/>
          <a:p>
            <a:pPr algn="ctr"/>
            <a:r>
              <a:rPr lang="en-GB" sz="4050" b="1" dirty="0">
                <a:ln w="38100">
                  <a:solidFill>
                    <a:schemeClr val="accent2">
                      <a:lumMod val="75000"/>
                    </a:schemeClr>
                  </a:solidFill>
                  <a:prstDash val="solid"/>
                </a:ln>
                <a:solidFill>
                  <a:schemeClr val="accent1"/>
                </a:solidFill>
              </a:rPr>
              <a:t>THANK</a:t>
            </a:r>
            <a:r>
              <a:rPr lang="en-GB" sz="4050" b="1" dirty="0">
                <a:ln w="38100">
                  <a:solidFill>
                    <a:schemeClr val="accent2"/>
                  </a:solidFill>
                  <a:prstDash val="solid"/>
                </a:ln>
                <a:solidFill>
                  <a:schemeClr val="accent5">
                    <a:lumMod val="40000"/>
                    <a:lumOff val="60000"/>
                  </a:schemeClr>
                </a:solidFill>
              </a:rPr>
              <a:t> </a:t>
            </a:r>
            <a:r>
              <a:rPr lang="en-GB" sz="4050" b="1" dirty="0">
                <a:ln w="38100">
                  <a:solidFill>
                    <a:schemeClr val="accent2">
                      <a:lumMod val="75000"/>
                    </a:schemeClr>
                  </a:solidFill>
                  <a:prstDash val="solid"/>
                </a:ln>
                <a:solidFill>
                  <a:schemeClr val="accent1"/>
                </a:solidFill>
              </a:rPr>
              <a:t>YOU</a:t>
            </a:r>
          </a:p>
        </p:txBody>
      </p:sp>
      <p:pic>
        <p:nvPicPr>
          <p:cNvPr id="5" name="Picture 4">
            <a:extLst>
              <a:ext uri="{FF2B5EF4-FFF2-40B4-BE49-F238E27FC236}">
                <a16:creationId xmlns:a16="http://schemas.microsoft.com/office/drawing/2014/main" id="{2765C618-0921-ED47-BC36-01EE85F1EF20}"/>
              </a:ext>
            </a:extLst>
          </p:cNvPr>
          <p:cNvPicPr>
            <a:picLocks noChangeAspect="1"/>
          </p:cNvPicPr>
          <p:nvPr/>
        </p:nvPicPr>
        <p:blipFill>
          <a:blip r:embed="rId8"/>
          <a:stretch>
            <a:fillRect/>
          </a:stretch>
        </p:blipFill>
        <p:spPr>
          <a:xfrm>
            <a:off x="0" y="2759181"/>
            <a:ext cx="9144000" cy="2494208"/>
          </a:xfrm>
          <a:prstGeom prst="rect">
            <a:avLst/>
          </a:prstGeom>
        </p:spPr>
      </p:pic>
      <p:pic>
        <p:nvPicPr>
          <p:cNvPr id="21" name="Picture 2" descr="May be an image of text that says &quot;Breast Density Matters UK&quot;">
            <a:extLst>
              <a:ext uri="{FF2B5EF4-FFF2-40B4-BE49-F238E27FC236}">
                <a16:creationId xmlns:a16="http://schemas.microsoft.com/office/drawing/2014/main" id="{A5670F2C-F777-5BE3-3EA7-1E762F66D8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05949" y="1800617"/>
            <a:ext cx="1188886" cy="11888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http://www.independentcancerpatientsvoice.org.uk/s/img/emotionheader.png?1336344146.940px.209px">
            <a:extLst>
              <a:ext uri="{FF2B5EF4-FFF2-40B4-BE49-F238E27FC236}">
                <a16:creationId xmlns:a16="http://schemas.microsoft.com/office/drawing/2014/main" id="{B59619BE-5533-C99A-8828-0FCAAEAA8C7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5168" t="-5198" b="1"/>
          <a:stretch/>
        </p:blipFill>
        <p:spPr bwMode="auto">
          <a:xfrm>
            <a:off x="4055937" y="2724387"/>
            <a:ext cx="2348355" cy="6474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79F55A97-147B-9710-EE8E-436AC473386E}"/>
              </a:ext>
            </a:extLst>
          </p:cNvPr>
          <p:cNvPicPr>
            <a:picLocks noChangeAspect="1"/>
          </p:cNvPicPr>
          <p:nvPr/>
        </p:nvPicPr>
        <p:blipFill>
          <a:blip r:embed="rId11"/>
          <a:stretch>
            <a:fillRect/>
          </a:stretch>
        </p:blipFill>
        <p:spPr>
          <a:xfrm>
            <a:off x="4055937" y="1352466"/>
            <a:ext cx="1964084" cy="533050"/>
          </a:xfrm>
          <a:prstGeom prst="rect">
            <a:avLst/>
          </a:prstGeom>
        </p:spPr>
      </p:pic>
      <p:pic>
        <p:nvPicPr>
          <p:cNvPr id="15" name="Picture 14">
            <a:extLst>
              <a:ext uri="{FF2B5EF4-FFF2-40B4-BE49-F238E27FC236}">
                <a16:creationId xmlns:a16="http://schemas.microsoft.com/office/drawing/2014/main" id="{BC9FA1FA-B3E9-DDC1-D04D-9C05584AC4F4}"/>
              </a:ext>
            </a:extLst>
          </p:cNvPr>
          <p:cNvPicPr>
            <a:picLocks noChangeAspect="1"/>
          </p:cNvPicPr>
          <p:nvPr/>
        </p:nvPicPr>
        <p:blipFill>
          <a:blip r:embed="rId12"/>
          <a:stretch>
            <a:fillRect/>
          </a:stretch>
        </p:blipFill>
        <p:spPr>
          <a:xfrm>
            <a:off x="65309" y="2764492"/>
            <a:ext cx="1976251" cy="647489"/>
          </a:xfrm>
          <a:prstGeom prst="rect">
            <a:avLst/>
          </a:prstGeom>
        </p:spPr>
      </p:pic>
      <p:pic>
        <p:nvPicPr>
          <p:cNvPr id="14" name="Picture 13">
            <a:extLst>
              <a:ext uri="{FF2B5EF4-FFF2-40B4-BE49-F238E27FC236}">
                <a16:creationId xmlns:a16="http://schemas.microsoft.com/office/drawing/2014/main" id="{098881FC-A941-654C-7E5F-91A7739291D1}"/>
              </a:ext>
            </a:extLst>
          </p:cNvPr>
          <p:cNvPicPr>
            <a:picLocks noChangeAspect="1"/>
          </p:cNvPicPr>
          <p:nvPr/>
        </p:nvPicPr>
        <p:blipFill>
          <a:blip r:embed="rId13"/>
          <a:stretch>
            <a:fillRect/>
          </a:stretch>
        </p:blipFill>
        <p:spPr>
          <a:xfrm>
            <a:off x="874134" y="2180234"/>
            <a:ext cx="3711165" cy="538825"/>
          </a:xfrm>
          <a:prstGeom prst="rect">
            <a:avLst/>
          </a:prstGeom>
        </p:spPr>
      </p:pic>
      <p:pic>
        <p:nvPicPr>
          <p:cNvPr id="10" name="Picture 10" descr="Logo">
            <a:extLst>
              <a:ext uri="{FF2B5EF4-FFF2-40B4-BE49-F238E27FC236}">
                <a16:creationId xmlns:a16="http://schemas.microsoft.com/office/drawing/2014/main" id="{DA8530F2-08BB-6E48-5CD9-4B718E002E2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309" y="1126059"/>
            <a:ext cx="907334" cy="14609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91CB7B82-75AF-BF90-D78A-A2328CC2B772}"/>
              </a:ext>
            </a:extLst>
          </p:cNvPr>
          <p:cNvPicPr/>
          <p:nvPr/>
        </p:nvPicPr>
        <p:blipFill>
          <a:blip r:embed="rId15" cstate="print">
            <a:extLst>
              <a:ext uri="{28A0092B-C50C-407E-A947-70E740481C1C}">
                <a14:useLocalDpi xmlns:a14="http://schemas.microsoft.com/office/drawing/2010/main" val="0"/>
              </a:ext>
            </a:extLst>
          </a:blip>
          <a:stretch>
            <a:fillRect/>
          </a:stretch>
        </p:blipFill>
        <p:spPr>
          <a:xfrm>
            <a:off x="7892849" y="2752821"/>
            <a:ext cx="1220494" cy="578853"/>
          </a:xfrm>
          <a:prstGeom prst="rect">
            <a:avLst/>
          </a:prstGeom>
          <a:noFill/>
        </p:spPr>
      </p:pic>
      <p:pic>
        <p:nvPicPr>
          <p:cNvPr id="18" name="Picture 17">
            <a:extLst>
              <a:ext uri="{FF2B5EF4-FFF2-40B4-BE49-F238E27FC236}">
                <a16:creationId xmlns:a16="http://schemas.microsoft.com/office/drawing/2014/main" id="{BADF7FCB-ACB0-8F94-8242-F45C5403B3D4}"/>
              </a:ext>
            </a:extLst>
          </p:cNvPr>
          <p:cNvPicPr>
            <a:picLocks noChangeAspect="1"/>
          </p:cNvPicPr>
          <p:nvPr/>
        </p:nvPicPr>
        <p:blipFill>
          <a:blip r:embed="rId16"/>
          <a:stretch>
            <a:fillRect/>
          </a:stretch>
        </p:blipFill>
        <p:spPr>
          <a:xfrm>
            <a:off x="4923890" y="210000"/>
            <a:ext cx="1477812" cy="815909"/>
          </a:xfrm>
          <a:prstGeom prst="rect">
            <a:avLst/>
          </a:prstGeom>
        </p:spPr>
      </p:pic>
      <p:pic>
        <p:nvPicPr>
          <p:cNvPr id="7" name="Picture 6">
            <a:extLst>
              <a:ext uri="{FF2B5EF4-FFF2-40B4-BE49-F238E27FC236}">
                <a16:creationId xmlns:a16="http://schemas.microsoft.com/office/drawing/2014/main" id="{41781F92-E8E3-B83B-8728-2EFC39332E66}"/>
              </a:ext>
            </a:extLst>
          </p:cNvPr>
          <p:cNvPicPr>
            <a:picLocks noChangeAspect="1"/>
          </p:cNvPicPr>
          <p:nvPr/>
        </p:nvPicPr>
        <p:blipFill>
          <a:blip r:embed="rId17"/>
          <a:stretch>
            <a:fillRect/>
          </a:stretch>
        </p:blipFill>
        <p:spPr>
          <a:xfrm>
            <a:off x="6434341" y="109987"/>
            <a:ext cx="2540181" cy="1016072"/>
          </a:xfrm>
          <a:prstGeom prst="rect">
            <a:avLst/>
          </a:prstGeom>
        </p:spPr>
      </p:pic>
      <p:pic>
        <p:nvPicPr>
          <p:cNvPr id="22" name="Picture 21">
            <a:extLst>
              <a:ext uri="{FF2B5EF4-FFF2-40B4-BE49-F238E27FC236}">
                <a16:creationId xmlns:a16="http://schemas.microsoft.com/office/drawing/2014/main" id="{CF26D79B-C77F-7DA8-78D6-82771F073728}"/>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6048493" y="1324693"/>
            <a:ext cx="1484114" cy="742122"/>
          </a:xfrm>
          <a:prstGeom prst="rect">
            <a:avLst/>
          </a:prstGeom>
          <a:noFill/>
          <a:ln>
            <a:noFill/>
          </a:ln>
        </p:spPr>
      </p:pic>
    </p:spTree>
    <p:extLst>
      <p:ext uri="{BB962C8B-B14F-4D97-AF65-F5344CB8AC3E}">
        <p14:creationId xmlns:p14="http://schemas.microsoft.com/office/powerpoint/2010/main" val="876880634"/>
      </p:ext>
    </p:extLst>
  </p:cSld>
  <p:clrMapOvr>
    <a:masterClrMapping/>
  </p:clrMapOvr>
  <mc:AlternateContent xmlns:mc="http://schemas.openxmlformats.org/markup-compatibility/2006" xmlns:p14="http://schemas.microsoft.com/office/powerpoint/2010/main">
    <mc:Choice Requires="p14">
      <p:transition p14:dur="100" advTm="31166">
        <p:cut/>
      </p:transition>
    </mc:Choice>
    <mc:Fallback xmlns="">
      <p:transition advTm="31166">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7C1C06-06E2-310B-8AB2-54FEC7DDB8AC}"/>
              </a:ext>
            </a:extLst>
          </p:cNvPr>
          <p:cNvPicPr>
            <a:picLocks noChangeAspect="1"/>
          </p:cNvPicPr>
          <p:nvPr/>
        </p:nvPicPr>
        <p:blipFill rotWithShape="1">
          <a:blip r:embed="rId3"/>
          <a:srcRect l="8426" t="11280" r="7494" b="6500"/>
          <a:stretch/>
        </p:blipFill>
        <p:spPr>
          <a:xfrm>
            <a:off x="768095" y="402463"/>
            <a:ext cx="2899242" cy="1086356"/>
          </a:xfrm>
          <a:prstGeom prst="rect">
            <a:avLst/>
          </a:prstGeom>
        </p:spPr>
      </p:pic>
      <p:sp>
        <p:nvSpPr>
          <p:cNvPr id="7" name="Content Placeholder 6">
            <a:extLst>
              <a:ext uri="{FF2B5EF4-FFF2-40B4-BE49-F238E27FC236}">
                <a16:creationId xmlns:a16="http://schemas.microsoft.com/office/drawing/2014/main" id="{2AAF6369-0D94-35A6-8E04-0D697944BE38}"/>
              </a:ext>
            </a:extLst>
          </p:cNvPr>
          <p:cNvSpPr>
            <a:spLocks noGrp="1"/>
          </p:cNvSpPr>
          <p:nvPr>
            <p:ph idx="1"/>
          </p:nvPr>
        </p:nvSpPr>
        <p:spPr>
          <a:xfrm>
            <a:off x="768095" y="1679102"/>
            <a:ext cx="5682132" cy="3095245"/>
          </a:xfrm>
        </p:spPr>
        <p:txBody>
          <a:bodyPr>
            <a:normAutofit/>
          </a:bodyPr>
          <a:lstStyle/>
          <a:p>
            <a:r>
              <a:rPr lang="en-GB" sz="2000" dirty="0">
                <a:latin typeface="Gautami" panose="020B0502040204020203" pitchFamily="34" charset="0"/>
                <a:cs typeface="Gautami" panose="020B0502040204020203" pitchFamily="34" charset="0"/>
              </a:rPr>
              <a:t>FAST MRI </a:t>
            </a:r>
            <a:r>
              <a:rPr lang="en-GB" sz="2000" b="1" dirty="0">
                <a:latin typeface="Gautami" panose="020B0502040204020203" pitchFamily="34" charset="0"/>
                <a:cs typeface="Gautami" panose="020B0502040204020203" pitchFamily="34" charset="0"/>
              </a:rPr>
              <a:t>D</a:t>
            </a:r>
            <a:r>
              <a:rPr lang="en-GB" sz="2000" dirty="0">
                <a:latin typeface="Gautami" panose="020B0502040204020203" pitchFamily="34" charset="0"/>
                <a:cs typeface="Gautami" panose="020B0502040204020203" pitchFamily="34" charset="0"/>
              </a:rPr>
              <a:t>iagnostic </a:t>
            </a:r>
            <a:r>
              <a:rPr lang="en-GB" sz="2000" b="1" dirty="0">
                <a:latin typeface="Gautami" panose="020B0502040204020203" pitchFamily="34" charset="0"/>
                <a:cs typeface="Gautami" panose="020B0502040204020203" pitchFamily="34" charset="0"/>
              </a:rPr>
              <a:t>Y</a:t>
            </a:r>
            <a:r>
              <a:rPr lang="en-GB" sz="2000" dirty="0">
                <a:latin typeface="Gautami" panose="020B0502040204020203" pitchFamily="34" charset="0"/>
                <a:cs typeface="Gautami" panose="020B0502040204020203" pitchFamily="34" charset="0"/>
              </a:rPr>
              <a:t>ield study for </a:t>
            </a:r>
            <a:r>
              <a:rPr lang="en-GB" sz="2000" b="1" dirty="0">
                <a:latin typeface="Gautami" panose="020B0502040204020203" pitchFamily="34" charset="0"/>
                <a:cs typeface="Gautami" panose="020B0502040204020203" pitchFamily="34" charset="0"/>
              </a:rPr>
              <a:t>A</a:t>
            </a:r>
            <a:r>
              <a:rPr lang="en-GB" sz="2000" dirty="0">
                <a:latin typeface="Gautami" panose="020B0502040204020203" pitchFamily="34" charset="0"/>
                <a:cs typeface="Gautami" panose="020B0502040204020203" pitchFamily="34" charset="0"/>
              </a:rPr>
              <a:t>verage </a:t>
            </a:r>
            <a:r>
              <a:rPr lang="en-GB" sz="2000" b="1" dirty="0">
                <a:latin typeface="Gautami" panose="020B0502040204020203" pitchFamily="34" charset="0"/>
                <a:cs typeface="Gautami" panose="020B0502040204020203" pitchFamily="34" charset="0"/>
              </a:rPr>
              <a:t>M</a:t>
            </a:r>
            <a:r>
              <a:rPr lang="en-GB" sz="2000" dirty="0">
                <a:latin typeface="Gautami" panose="020B0502040204020203" pitchFamily="34" charset="0"/>
                <a:cs typeface="Gautami" panose="020B0502040204020203" pitchFamily="34" charset="0"/>
              </a:rPr>
              <a:t>amm</a:t>
            </a:r>
            <a:r>
              <a:rPr lang="en-GB" sz="2000" b="1" dirty="0">
                <a:latin typeface="Gautami" panose="020B0502040204020203" pitchFamily="34" charset="0"/>
                <a:cs typeface="Gautami" panose="020B0502040204020203" pitchFamily="34" charset="0"/>
              </a:rPr>
              <a:t>O</a:t>
            </a:r>
            <a:r>
              <a:rPr lang="en-GB" sz="2000" dirty="0">
                <a:latin typeface="Gautami" panose="020B0502040204020203" pitchFamily="34" charset="0"/>
                <a:cs typeface="Gautami" panose="020B0502040204020203" pitchFamily="34" charset="0"/>
              </a:rPr>
              <a:t>graphic scree</a:t>
            </a:r>
            <a:r>
              <a:rPr lang="en-GB" sz="2000" b="1" dirty="0">
                <a:latin typeface="Gautami" panose="020B0502040204020203" pitchFamily="34" charset="0"/>
                <a:cs typeface="Gautami" panose="020B0502040204020203" pitchFamily="34" charset="0"/>
              </a:rPr>
              <a:t>N</a:t>
            </a:r>
            <a:r>
              <a:rPr lang="en-GB" sz="2000" dirty="0">
                <a:latin typeface="Gautami" panose="020B0502040204020203" pitchFamily="34" charset="0"/>
                <a:cs typeface="Gautami" panose="020B0502040204020203" pitchFamily="34" charset="0"/>
              </a:rPr>
              <a:t>ing </a:t>
            </a:r>
            <a:r>
              <a:rPr lang="en-GB" sz="2000" b="1" dirty="0">
                <a:latin typeface="Gautami" panose="020B0502040204020203" pitchFamily="34" charset="0"/>
                <a:cs typeface="Gautami" panose="020B0502040204020203" pitchFamily="34" charset="0"/>
              </a:rPr>
              <a:t>D</a:t>
            </a:r>
            <a:r>
              <a:rPr lang="en-GB" sz="2000" dirty="0">
                <a:latin typeface="Gautami" panose="020B0502040204020203" pitchFamily="34" charset="0"/>
                <a:cs typeface="Gautami" panose="020B0502040204020203" pitchFamily="34" charset="0"/>
              </a:rPr>
              <a:t>ensity </a:t>
            </a:r>
          </a:p>
          <a:p>
            <a:endParaRPr lang="en-GB" sz="1800" dirty="0">
              <a:latin typeface="Gautami" panose="020B0502040204020203" pitchFamily="34" charset="0"/>
              <a:cs typeface="Gautami" panose="020B0502040204020203" pitchFamily="34" charset="0"/>
            </a:endParaRPr>
          </a:p>
          <a:p>
            <a:r>
              <a:rPr lang="en-GB" sz="1800" dirty="0">
                <a:latin typeface="Gautami" panose="020B0502040204020203" pitchFamily="34" charset="0"/>
                <a:cs typeface="Gautami" panose="020B0502040204020203" pitchFamily="34" charset="0"/>
              </a:rPr>
              <a:t>Aim: To see if FAST MRI can detect breast cancers that have been missed by mammography for women with average breast density (BI-RADS classification B) at their first screening mammogram (age 50-52)</a:t>
            </a:r>
          </a:p>
          <a:p>
            <a:endParaRPr lang="en-GB" sz="1800" b="1" dirty="0"/>
          </a:p>
          <a:p>
            <a:endParaRPr lang="en-US" dirty="0"/>
          </a:p>
        </p:txBody>
      </p:sp>
      <p:pic>
        <p:nvPicPr>
          <p:cNvPr id="8" name="Content Placeholder 4">
            <a:extLst>
              <a:ext uri="{FF2B5EF4-FFF2-40B4-BE49-F238E27FC236}">
                <a16:creationId xmlns:a16="http://schemas.microsoft.com/office/drawing/2014/main" id="{33101AD7-5761-C9FA-8B01-FE213874A00F}"/>
              </a:ext>
            </a:extLst>
          </p:cNvPr>
          <p:cNvPicPr>
            <a:picLocks noChangeAspect="1"/>
          </p:cNvPicPr>
          <p:nvPr/>
        </p:nvPicPr>
        <p:blipFill rotWithShape="1">
          <a:blip r:embed="rId4">
            <a:extLst>
              <a:ext uri="{28A0092B-C50C-407E-A947-70E740481C1C}">
                <a14:useLocalDpi xmlns:a14="http://schemas.microsoft.com/office/drawing/2010/main" val="0"/>
              </a:ext>
            </a:extLst>
          </a:blip>
          <a:srcRect t="827" r="50029"/>
          <a:stretch/>
        </p:blipFill>
        <p:spPr>
          <a:xfrm>
            <a:off x="6658316" y="1057554"/>
            <a:ext cx="2342183" cy="3817773"/>
          </a:xfrm>
          <a:prstGeom prst="rect">
            <a:avLst/>
          </a:prstGeom>
        </p:spPr>
      </p:pic>
      <p:sp>
        <p:nvSpPr>
          <p:cNvPr id="10" name="TextBox 9">
            <a:extLst>
              <a:ext uri="{FF2B5EF4-FFF2-40B4-BE49-F238E27FC236}">
                <a16:creationId xmlns:a16="http://schemas.microsoft.com/office/drawing/2014/main" id="{82FF1343-E896-963F-AB32-4DB680F07F3D}"/>
              </a:ext>
            </a:extLst>
          </p:cNvPr>
          <p:cNvSpPr txBox="1"/>
          <p:nvPr/>
        </p:nvSpPr>
        <p:spPr>
          <a:xfrm>
            <a:off x="6815349" y="1119487"/>
            <a:ext cx="262568" cy="369332"/>
          </a:xfrm>
          <a:prstGeom prst="rect">
            <a:avLst/>
          </a:prstGeom>
          <a:noFill/>
        </p:spPr>
        <p:txBody>
          <a:bodyPr wrap="square" rtlCol="0">
            <a:spAutoFit/>
          </a:bodyPr>
          <a:lstStyle/>
          <a:p>
            <a:r>
              <a:rPr lang="en-US" sz="1800" b="1" dirty="0">
                <a:solidFill>
                  <a:schemeClr val="bg1"/>
                </a:solidFill>
              </a:rPr>
              <a:t>B</a:t>
            </a:r>
          </a:p>
        </p:txBody>
      </p:sp>
      <p:pic>
        <p:nvPicPr>
          <p:cNvPr id="5" name="Picture 4">
            <a:extLst>
              <a:ext uri="{FF2B5EF4-FFF2-40B4-BE49-F238E27FC236}">
                <a16:creationId xmlns:a16="http://schemas.microsoft.com/office/drawing/2014/main" id="{D6AF6DEC-B8A5-D5B3-118A-E7C1DA774C3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31146" y="89651"/>
            <a:ext cx="1708399" cy="923021"/>
          </a:xfrm>
          <a:prstGeom prst="rect">
            <a:avLst/>
          </a:prstGeom>
        </p:spPr>
      </p:pic>
      <p:sp>
        <p:nvSpPr>
          <p:cNvPr id="13" name="TextBox 12">
            <a:extLst>
              <a:ext uri="{FF2B5EF4-FFF2-40B4-BE49-F238E27FC236}">
                <a16:creationId xmlns:a16="http://schemas.microsoft.com/office/drawing/2014/main" id="{A2A010C1-792E-2BAF-75B8-9ED4228C4773}"/>
              </a:ext>
            </a:extLst>
          </p:cNvPr>
          <p:cNvSpPr txBox="1"/>
          <p:nvPr/>
        </p:nvSpPr>
        <p:spPr>
          <a:xfrm>
            <a:off x="6658316" y="4474265"/>
            <a:ext cx="1553477" cy="369332"/>
          </a:xfrm>
          <a:prstGeom prst="rect">
            <a:avLst/>
          </a:prstGeom>
          <a:noFill/>
        </p:spPr>
        <p:txBody>
          <a:bodyPr wrap="square">
            <a:spAutoFit/>
          </a:bodyPr>
          <a:lstStyle/>
          <a:p>
            <a:r>
              <a:rPr lang="en-US" dirty="0">
                <a:solidFill>
                  <a:schemeClr val="bg1"/>
                </a:solidFill>
              </a:rPr>
              <a:t>~40%</a:t>
            </a:r>
          </a:p>
        </p:txBody>
      </p:sp>
    </p:spTree>
    <p:extLst>
      <p:ext uri="{BB962C8B-B14F-4D97-AF65-F5344CB8AC3E}">
        <p14:creationId xmlns:p14="http://schemas.microsoft.com/office/powerpoint/2010/main" val="4021693268"/>
      </p:ext>
    </p:extLst>
  </p:cSld>
  <p:clrMapOvr>
    <a:masterClrMapping/>
  </p:clrMapOvr>
  <mc:AlternateContent xmlns:mc="http://schemas.openxmlformats.org/markup-compatibility/2006" xmlns:p14="http://schemas.microsoft.com/office/powerpoint/2010/main">
    <mc:Choice Requires="p14">
      <p:transition p14:dur="100" advTm="31166">
        <p:cut/>
      </p:transition>
    </mc:Choice>
    <mc:Fallback xmlns="">
      <p:transition advTm="31166">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a:extLst>
              <a:ext uri="{FF2B5EF4-FFF2-40B4-BE49-F238E27FC236}">
                <a16:creationId xmlns:a16="http://schemas.microsoft.com/office/drawing/2014/main" id="{A402583E-5DBF-8E12-AAD5-AAC92B543AE0}"/>
              </a:ext>
            </a:extLst>
          </p:cNvPr>
          <p:cNvPicPr>
            <a:picLocks noChangeAspect="1"/>
          </p:cNvPicPr>
          <p:nvPr/>
        </p:nvPicPr>
        <p:blipFill rotWithShape="1">
          <a:blip r:embed="rId3">
            <a:extLst>
              <a:ext uri="{28A0092B-C50C-407E-A947-70E740481C1C}">
                <a14:useLocalDpi xmlns:a14="http://schemas.microsoft.com/office/drawing/2010/main" val="0"/>
              </a:ext>
            </a:extLst>
          </a:blip>
          <a:srcRect r="50471"/>
          <a:stretch/>
        </p:blipFill>
        <p:spPr>
          <a:xfrm>
            <a:off x="510341" y="210329"/>
            <a:ext cx="2301867" cy="3379439"/>
          </a:xfrm>
          <a:prstGeom prst="rect">
            <a:avLst/>
          </a:prstGeom>
        </p:spPr>
      </p:pic>
      <p:pic>
        <p:nvPicPr>
          <p:cNvPr id="3" name="Content Placeholder 4">
            <a:extLst>
              <a:ext uri="{FF2B5EF4-FFF2-40B4-BE49-F238E27FC236}">
                <a16:creationId xmlns:a16="http://schemas.microsoft.com/office/drawing/2014/main" id="{445A2CB3-A14B-CAA8-A30B-E9126254C17C}"/>
              </a:ext>
            </a:extLst>
          </p:cNvPr>
          <p:cNvPicPr>
            <a:picLocks noChangeAspect="1"/>
          </p:cNvPicPr>
          <p:nvPr/>
        </p:nvPicPr>
        <p:blipFill rotWithShape="1">
          <a:blip r:embed="rId4">
            <a:extLst>
              <a:ext uri="{28A0092B-C50C-407E-A947-70E740481C1C}">
                <a14:useLocalDpi xmlns:a14="http://schemas.microsoft.com/office/drawing/2010/main" val="0"/>
              </a:ext>
            </a:extLst>
          </a:blip>
          <a:srcRect t="827" r="50029"/>
          <a:stretch/>
        </p:blipFill>
        <p:spPr>
          <a:xfrm>
            <a:off x="2812209" y="232978"/>
            <a:ext cx="2043436" cy="3330814"/>
          </a:xfrm>
          <a:prstGeom prst="rect">
            <a:avLst/>
          </a:prstGeom>
        </p:spPr>
      </p:pic>
      <p:pic>
        <p:nvPicPr>
          <p:cNvPr id="4" name="Content Placeholder 4">
            <a:extLst>
              <a:ext uri="{FF2B5EF4-FFF2-40B4-BE49-F238E27FC236}">
                <a16:creationId xmlns:a16="http://schemas.microsoft.com/office/drawing/2014/main" id="{B02816E3-93BE-E7B4-541A-1F12A42E2F70}"/>
              </a:ext>
            </a:extLst>
          </p:cNvPr>
          <p:cNvPicPr>
            <a:picLocks noChangeAspect="1"/>
          </p:cNvPicPr>
          <p:nvPr/>
        </p:nvPicPr>
        <p:blipFill rotWithShape="1">
          <a:blip r:embed="rId5">
            <a:extLst>
              <a:ext uri="{28A0092B-C50C-407E-A947-70E740481C1C}">
                <a14:useLocalDpi xmlns:a14="http://schemas.microsoft.com/office/drawing/2010/main" val="0"/>
              </a:ext>
            </a:extLst>
          </a:blip>
          <a:srcRect r="50798"/>
          <a:stretch/>
        </p:blipFill>
        <p:spPr>
          <a:xfrm>
            <a:off x="4855644" y="225238"/>
            <a:ext cx="2112573" cy="3330814"/>
          </a:xfrm>
          <a:prstGeom prst="rect">
            <a:avLst/>
          </a:prstGeom>
        </p:spPr>
      </p:pic>
      <p:pic>
        <p:nvPicPr>
          <p:cNvPr id="5" name="Content Placeholder 4">
            <a:extLst>
              <a:ext uri="{FF2B5EF4-FFF2-40B4-BE49-F238E27FC236}">
                <a16:creationId xmlns:a16="http://schemas.microsoft.com/office/drawing/2014/main" id="{FA9DC756-8674-EE7E-0DB6-75EC4B2BA7BD}"/>
              </a:ext>
            </a:extLst>
          </p:cNvPr>
          <p:cNvPicPr>
            <a:picLocks noChangeAspect="1"/>
          </p:cNvPicPr>
          <p:nvPr/>
        </p:nvPicPr>
        <p:blipFill rotWithShape="1">
          <a:blip r:embed="rId6">
            <a:extLst>
              <a:ext uri="{28A0092B-C50C-407E-A947-70E740481C1C}">
                <a14:useLocalDpi xmlns:a14="http://schemas.microsoft.com/office/drawing/2010/main" val="0"/>
              </a:ext>
            </a:extLst>
          </a:blip>
          <a:srcRect r="48772"/>
          <a:stretch/>
        </p:blipFill>
        <p:spPr>
          <a:xfrm>
            <a:off x="6968217" y="210329"/>
            <a:ext cx="1552569" cy="3360633"/>
          </a:xfrm>
          <a:prstGeom prst="rect">
            <a:avLst/>
          </a:prstGeom>
        </p:spPr>
      </p:pic>
      <p:sp>
        <p:nvSpPr>
          <p:cNvPr id="6" name="Title 5">
            <a:extLst>
              <a:ext uri="{FF2B5EF4-FFF2-40B4-BE49-F238E27FC236}">
                <a16:creationId xmlns:a16="http://schemas.microsoft.com/office/drawing/2014/main" id="{1E0757A3-C4AC-51A3-AE2F-B2618FF440BD}"/>
              </a:ext>
            </a:extLst>
          </p:cNvPr>
          <p:cNvSpPr>
            <a:spLocks noGrp="1"/>
          </p:cNvSpPr>
          <p:nvPr>
            <p:ph type="title"/>
          </p:nvPr>
        </p:nvSpPr>
        <p:spPr/>
        <p:txBody>
          <a:bodyPr/>
          <a:lstStyle/>
          <a:p>
            <a:r>
              <a:rPr lang="en-US" dirty="0"/>
              <a:t>Mammographic Density </a:t>
            </a:r>
            <a:br>
              <a:rPr lang="en-US" dirty="0"/>
            </a:br>
            <a:r>
              <a:rPr lang="en-US" dirty="0"/>
              <a:t>BI-RADS Atlas 2013</a:t>
            </a:r>
          </a:p>
        </p:txBody>
      </p:sp>
      <p:sp>
        <p:nvSpPr>
          <p:cNvPr id="8" name="Text Placeholder 7">
            <a:extLst>
              <a:ext uri="{FF2B5EF4-FFF2-40B4-BE49-F238E27FC236}">
                <a16:creationId xmlns:a16="http://schemas.microsoft.com/office/drawing/2014/main" id="{2D249C7B-51AB-BC40-09A3-EEBF0D7778E3}"/>
              </a:ext>
            </a:extLst>
          </p:cNvPr>
          <p:cNvSpPr>
            <a:spLocks noGrp="1"/>
          </p:cNvSpPr>
          <p:nvPr>
            <p:ph type="body" sz="half" idx="2"/>
          </p:nvPr>
        </p:nvSpPr>
        <p:spPr/>
        <p:txBody>
          <a:bodyPr/>
          <a:lstStyle/>
          <a:p>
            <a:r>
              <a:rPr lang="en-US" dirty="0"/>
              <a:t>A – almost all fatty</a:t>
            </a:r>
          </a:p>
          <a:p>
            <a:r>
              <a:rPr lang="en-US" dirty="0"/>
              <a:t>B – scattered density</a:t>
            </a:r>
          </a:p>
          <a:p>
            <a:r>
              <a:rPr lang="en-US" dirty="0"/>
              <a:t>C – heterogeneously dense</a:t>
            </a:r>
          </a:p>
          <a:p>
            <a:r>
              <a:rPr lang="en-US" dirty="0"/>
              <a:t>D – extremely dense</a:t>
            </a:r>
          </a:p>
        </p:txBody>
      </p:sp>
      <p:sp>
        <p:nvSpPr>
          <p:cNvPr id="10" name="TextBox 9">
            <a:extLst>
              <a:ext uri="{FF2B5EF4-FFF2-40B4-BE49-F238E27FC236}">
                <a16:creationId xmlns:a16="http://schemas.microsoft.com/office/drawing/2014/main" id="{6D680712-8B20-F695-70C2-93164DC5B053}"/>
              </a:ext>
            </a:extLst>
          </p:cNvPr>
          <p:cNvSpPr txBox="1"/>
          <p:nvPr/>
        </p:nvSpPr>
        <p:spPr>
          <a:xfrm>
            <a:off x="654628" y="363682"/>
            <a:ext cx="331961" cy="338554"/>
          </a:xfrm>
          <a:prstGeom prst="rect">
            <a:avLst/>
          </a:prstGeom>
          <a:noFill/>
        </p:spPr>
        <p:txBody>
          <a:bodyPr wrap="square" rtlCol="0">
            <a:spAutoFit/>
          </a:bodyPr>
          <a:lstStyle/>
          <a:p>
            <a:r>
              <a:rPr lang="en-US" sz="1600" b="1" dirty="0">
                <a:solidFill>
                  <a:schemeClr val="bg1"/>
                </a:solidFill>
              </a:rPr>
              <a:t>A</a:t>
            </a:r>
          </a:p>
        </p:txBody>
      </p:sp>
      <p:sp>
        <p:nvSpPr>
          <p:cNvPr id="12" name="TextBox 11">
            <a:extLst>
              <a:ext uri="{FF2B5EF4-FFF2-40B4-BE49-F238E27FC236}">
                <a16:creationId xmlns:a16="http://schemas.microsoft.com/office/drawing/2014/main" id="{052F8A1B-E624-AB0F-768C-CB7E36129373}"/>
              </a:ext>
            </a:extLst>
          </p:cNvPr>
          <p:cNvSpPr txBox="1"/>
          <p:nvPr/>
        </p:nvSpPr>
        <p:spPr>
          <a:xfrm flipH="1">
            <a:off x="7110246" y="322561"/>
            <a:ext cx="322118" cy="338554"/>
          </a:xfrm>
          <a:prstGeom prst="rect">
            <a:avLst/>
          </a:prstGeom>
          <a:noFill/>
        </p:spPr>
        <p:txBody>
          <a:bodyPr wrap="square" rtlCol="0">
            <a:spAutoFit/>
          </a:bodyPr>
          <a:lstStyle/>
          <a:p>
            <a:r>
              <a:rPr lang="en-US" sz="1600" b="1" dirty="0">
                <a:solidFill>
                  <a:schemeClr val="bg1"/>
                </a:solidFill>
              </a:rPr>
              <a:t>D</a:t>
            </a:r>
          </a:p>
        </p:txBody>
      </p:sp>
      <p:sp>
        <p:nvSpPr>
          <p:cNvPr id="13" name="TextBox 12">
            <a:extLst>
              <a:ext uri="{FF2B5EF4-FFF2-40B4-BE49-F238E27FC236}">
                <a16:creationId xmlns:a16="http://schemas.microsoft.com/office/drawing/2014/main" id="{52B1650C-F785-B5E8-E5C7-70DB9E440E1E}"/>
              </a:ext>
            </a:extLst>
          </p:cNvPr>
          <p:cNvSpPr txBox="1"/>
          <p:nvPr/>
        </p:nvSpPr>
        <p:spPr>
          <a:xfrm>
            <a:off x="2954517" y="326117"/>
            <a:ext cx="303033" cy="338554"/>
          </a:xfrm>
          <a:prstGeom prst="rect">
            <a:avLst/>
          </a:prstGeom>
          <a:noFill/>
        </p:spPr>
        <p:txBody>
          <a:bodyPr wrap="square" rtlCol="0">
            <a:spAutoFit/>
          </a:bodyPr>
          <a:lstStyle/>
          <a:p>
            <a:r>
              <a:rPr lang="en-US" sz="1600" b="1" dirty="0">
                <a:solidFill>
                  <a:schemeClr val="bg1"/>
                </a:solidFill>
              </a:rPr>
              <a:t>B</a:t>
            </a:r>
          </a:p>
        </p:txBody>
      </p:sp>
      <p:sp>
        <p:nvSpPr>
          <p:cNvPr id="14" name="TextBox 13">
            <a:extLst>
              <a:ext uri="{FF2B5EF4-FFF2-40B4-BE49-F238E27FC236}">
                <a16:creationId xmlns:a16="http://schemas.microsoft.com/office/drawing/2014/main" id="{0AEF0C91-82A6-647B-BE15-B43546794161}"/>
              </a:ext>
            </a:extLst>
          </p:cNvPr>
          <p:cNvSpPr txBox="1"/>
          <p:nvPr/>
        </p:nvSpPr>
        <p:spPr>
          <a:xfrm>
            <a:off x="4997673" y="326117"/>
            <a:ext cx="374428" cy="338554"/>
          </a:xfrm>
          <a:prstGeom prst="rect">
            <a:avLst/>
          </a:prstGeom>
          <a:solidFill>
            <a:schemeClr val="tx1"/>
          </a:solidFill>
        </p:spPr>
        <p:txBody>
          <a:bodyPr wrap="square" rtlCol="0">
            <a:spAutoFit/>
          </a:bodyPr>
          <a:lstStyle/>
          <a:p>
            <a:r>
              <a:rPr lang="en-US" sz="1600" b="1" dirty="0">
                <a:solidFill>
                  <a:schemeClr val="bg1"/>
                </a:solidFill>
              </a:rPr>
              <a:t>C</a:t>
            </a:r>
          </a:p>
        </p:txBody>
      </p:sp>
      <p:grpSp>
        <p:nvGrpSpPr>
          <p:cNvPr id="9" name="Group 8">
            <a:extLst>
              <a:ext uri="{FF2B5EF4-FFF2-40B4-BE49-F238E27FC236}">
                <a16:creationId xmlns:a16="http://schemas.microsoft.com/office/drawing/2014/main" id="{85BBDD02-7823-9C0D-B8B2-262AA2A913E9}"/>
              </a:ext>
            </a:extLst>
          </p:cNvPr>
          <p:cNvGrpSpPr/>
          <p:nvPr/>
        </p:nvGrpSpPr>
        <p:grpSpPr>
          <a:xfrm>
            <a:off x="555915" y="3255970"/>
            <a:ext cx="7129031" cy="300082"/>
            <a:chOff x="555915" y="3255970"/>
            <a:chExt cx="7129031" cy="300082"/>
          </a:xfrm>
        </p:grpSpPr>
        <p:sp>
          <p:nvSpPr>
            <p:cNvPr id="11" name="TextBox 10">
              <a:extLst>
                <a:ext uri="{FF2B5EF4-FFF2-40B4-BE49-F238E27FC236}">
                  <a16:creationId xmlns:a16="http://schemas.microsoft.com/office/drawing/2014/main" id="{66FA8B6A-95FA-E954-6BA4-DF966B8616F3}"/>
                </a:ext>
              </a:extLst>
            </p:cNvPr>
            <p:cNvSpPr txBox="1"/>
            <p:nvPr/>
          </p:nvSpPr>
          <p:spPr>
            <a:xfrm>
              <a:off x="555915" y="3255970"/>
              <a:ext cx="675408" cy="300082"/>
            </a:xfrm>
            <a:prstGeom prst="rect">
              <a:avLst/>
            </a:prstGeom>
            <a:noFill/>
          </p:spPr>
          <p:txBody>
            <a:bodyPr wrap="square" rtlCol="0">
              <a:spAutoFit/>
            </a:bodyPr>
            <a:lstStyle/>
            <a:p>
              <a:r>
                <a:rPr lang="en-US" dirty="0">
                  <a:solidFill>
                    <a:schemeClr val="bg1"/>
                  </a:solidFill>
                </a:rPr>
                <a:t>10%</a:t>
              </a:r>
            </a:p>
          </p:txBody>
        </p:sp>
        <p:sp>
          <p:nvSpPr>
            <p:cNvPr id="15" name="TextBox 14">
              <a:extLst>
                <a:ext uri="{FF2B5EF4-FFF2-40B4-BE49-F238E27FC236}">
                  <a16:creationId xmlns:a16="http://schemas.microsoft.com/office/drawing/2014/main" id="{6295198A-83B1-7D01-8227-9FF3E538DB15}"/>
                </a:ext>
              </a:extLst>
            </p:cNvPr>
            <p:cNvSpPr txBox="1"/>
            <p:nvPr/>
          </p:nvSpPr>
          <p:spPr>
            <a:xfrm>
              <a:off x="7009538" y="3255970"/>
              <a:ext cx="675408" cy="300082"/>
            </a:xfrm>
            <a:prstGeom prst="rect">
              <a:avLst/>
            </a:prstGeom>
            <a:noFill/>
          </p:spPr>
          <p:txBody>
            <a:bodyPr wrap="square" rtlCol="0">
              <a:spAutoFit/>
            </a:bodyPr>
            <a:lstStyle/>
            <a:p>
              <a:r>
                <a:rPr lang="en-US" dirty="0">
                  <a:solidFill>
                    <a:schemeClr val="bg1"/>
                  </a:solidFill>
                </a:rPr>
                <a:t>10%</a:t>
              </a:r>
            </a:p>
          </p:txBody>
        </p:sp>
        <p:sp>
          <p:nvSpPr>
            <p:cNvPr id="16" name="TextBox 15">
              <a:extLst>
                <a:ext uri="{FF2B5EF4-FFF2-40B4-BE49-F238E27FC236}">
                  <a16:creationId xmlns:a16="http://schemas.microsoft.com/office/drawing/2014/main" id="{9B6FDEF9-0ADB-B5CC-CC07-DB021EC43E6A}"/>
                </a:ext>
              </a:extLst>
            </p:cNvPr>
            <p:cNvSpPr txBox="1"/>
            <p:nvPr/>
          </p:nvSpPr>
          <p:spPr>
            <a:xfrm>
              <a:off x="2910033" y="3255970"/>
              <a:ext cx="675408" cy="300082"/>
            </a:xfrm>
            <a:prstGeom prst="rect">
              <a:avLst/>
            </a:prstGeom>
            <a:noFill/>
          </p:spPr>
          <p:txBody>
            <a:bodyPr wrap="square" rtlCol="0">
              <a:spAutoFit/>
            </a:bodyPr>
            <a:lstStyle/>
            <a:p>
              <a:r>
                <a:rPr lang="en-US" dirty="0">
                  <a:solidFill>
                    <a:schemeClr val="bg1"/>
                  </a:solidFill>
                </a:rPr>
                <a:t>40%</a:t>
              </a:r>
            </a:p>
          </p:txBody>
        </p:sp>
        <p:sp>
          <p:nvSpPr>
            <p:cNvPr id="17" name="TextBox 16">
              <a:extLst>
                <a:ext uri="{FF2B5EF4-FFF2-40B4-BE49-F238E27FC236}">
                  <a16:creationId xmlns:a16="http://schemas.microsoft.com/office/drawing/2014/main" id="{77145247-A0A4-1E18-4173-48C0DA06E977}"/>
                </a:ext>
              </a:extLst>
            </p:cNvPr>
            <p:cNvSpPr txBox="1"/>
            <p:nvPr/>
          </p:nvSpPr>
          <p:spPr>
            <a:xfrm>
              <a:off x="4896965" y="3255970"/>
              <a:ext cx="675408" cy="300082"/>
            </a:xfrm>
            <a:prstGeom prst="rect">
              <a:avLst/>
            </a:prstGeom>
            <a:noFill/>
          </p:spPr>
          <p:txBody>
            <a:bodyPr wrap="square" rtlCol="0">
              <a:spAutoFit/>
            </a:bodyPr>
            <a:lstStyle/>
            <a:p>
              <a:r>
                <a:rPr lang="en-US" dirty="0">
                  <a:solidFill>
                    <a:schemeClr val="bg1"/>
                  </a:solidFill>
                </a:rPr>
                <a:t>40%</a:t>
              </a:r>
            </a:p>
          </p:txBody>
        </p:sp>
      </p:grpSp>
      <p:sp>
        <p:nvSpPr>
          <p:cNvPr id="20" name="Rectangle 19">
            <a:extLst>
              <a:ext uri="{FF2B5EF4-FFF2-40B4-BE49-F238E27FC236}">
                <a16:creationId xmlns:a16="http://schemas.microsoft.com/office/drawing/2014/main" id="{7D4E144D-C2CF-0D4D-72F4-7C14B97EF01F}"/>
              </a:ext>
            </a:extLst>
          </p:cNvPr>
          <p:cNvSpPr/>
          <p:nvPr/>
        </p:nvSpPr>
        <p:spPr>
          <a:xfrm>
            <a:off x="2812209" y="210329"/>
            <a:ext cx="2112572" cy="334572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EB6D5077-0176-B4D6-18DE-383B6D3F27FF}"/>
              </a:ext>
            </a:extLst>
          </p:cNvPr>
          <p:cNvPicPr>
            <a:picLocks noChangeAspect="1"/>
          </p:cNvPicPr>
          <p:nvPr/>
        </p:nvPicPr>
        <p:blipFill rotWithShape="1">
          <a:blip r:embed="rId7"/>
          <a:srcRect l="8426" t="11280" r="7494" b="6500"/>
          <a:stretch/>
        </p:blipFill>
        <p:spPr>
          <a:xfrm>
            <a:off x="555915" y="4176584"/>
            <a:ext cx="2019162" cy="756587"/>
          </a:xfrm>
          <a:prstGeom prst="rect">
            <a:avLst/>
          </a:prstGeom>
        </p:spPr>
      </p:pic>
    </p:spTree>
    <p:extLst>
      <p:ext uri="{BB962C8B-B14F-4D97-AF65-F5344CB8AC3E}">
        <p14:creationId xmlns:p14="http://schemas.microsoft.com/office/powerpoint/2010/main" val="1939729197"/>
      </p:ext>
    </p:extLst>
  </p:cSld>
  <p:clrMapOvr>
    <a:masterClrMapping/>
  </p:clrMapOvr>
  <mc:AlternateContent xmlns:mc="http://schemas.openxmlformats.org/markup-compatibility/2006" xmlns:p14="http://schemas.microsoft.com/office/powerpoint/2010/main">
    <mc:Choice Requires="p14">
      <p:transition p14:dur="100" advTm="31166">
        <p:cut/>
      </p:transition>
    </mc:Choice>
    <mc:Fallback xmlns="">
      <p:transition advTm="31166">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BE7D8F-10A5-0529-43AA-8DA03CE4FB4D}"/>
              </a:ext>
            </a:extLst>
          </p:cNvPr>
          <p:cNvSpPr/>
          <p:nvPr/>
        </p:nvSpPr>
        <p:spPr>
          <a:xfrm>
            <a:off x="80011" y="91440"/>
            <a:ext cx="8961119" cy="3782727"/>
          </a:xfrm>
          <a:prstGeom prst="rect">
            <a:avLst/>
          </a:prstGeom>
          <a:solidFill>
            <a:srgbClr val="FF93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3" name="Picture 2">
            <a:extLst>
              <a:ext uri="{FF2B5EF4-FFF2-40B4-BE49-F238E27FC236}">
                <a16:creationId xmlns:a16="http://schemas.microsoft.com/office/drawing/2014/main" id="{16BF9823-C780-7079-D1F1-CD843218787C}"/>
              </a:ext>
            </a:extLst>
          </p:cNvPr>
          <p:cNvPicPr>
            <a:picLocks noChangeAspect="1"/>
          </p:cNvPicPr>
          <p:nvPr/>
        </p:nvPicPr>
        <p:blipFill>
          <a:blip r:embed="rId3"/>
          <a:stretch>
            <a:fillRect/>
          </a:stretch>
        </p:blipFill>
        <p:spPr>
          <a:xfrm>
            <a:off x="980355" y="273292"/>
            <a:ext cx="7160429" cy="3347500"/>
          </a:xfrm>
          <a:prstGeom prst="rect">
            <a:avLst/>
          </a:prstGeom>
        </p:spPr>
      </p:pic>
      <p:sp>
        <p:nvSpPr>
          <p:cNvPr id="4" name="TextBox 3">
            <a:extLst>
              <a:ext uri="{FF2B5EF4-FFF2-40B4-BE49-F238E27FC236}">
                <a16:creationId xmlns:a16="http://schemas.microsoft.com/office/drawing/2014/main" id="{F0A2AF1E-489A-3658-962D-17F96F46387D}"/>
              </a:ext>
            </a:extLst>
          </p:cNvPr>
          <p:cNvSpPr txBox="1"/>
          <p:nvPr/>
        </p:nvSpPr>
        <p:spPr>
          <a:xfrm>
            <a:off x="80011" y="4056019"/>
            <a:ext cx="4191200" cy="830997"/>
          </a:xfrm>
          <a:prstGeom prst="rect">
            <a:avLst/>
          </a:prstGeom>
          <a:noFill/>
        </p:spPr>
        <p:txBody>
          <a:bodyPr wrap="square" rtlCol="0">
            <a:spAutoFit/>
          </a:bodyPr>
          <a:lstStyle/>
          <a:p>
            <a:r>
              <a:rPr lang="en-US" sz="1600" dirty="0">
                <a:latin typeface="Lato" panose="020F0502020204030203" pitchFamily="34" charset="0"/>
                <a:ea typeface="Lato" panose="020F0502020204030203" pitchFamily="34" charset="0"/>
                <a:cs typeface="Lato" panose="020F0502020204030203" pitchFamily="34" charset="0"/>
              </a:rPr>
              <a:t>Mammography missed:</a:t>
            </a:r>
          </a:p>
          <a:p>
            <a:r>
              <a:rPr lang="en-US" sz="1600" dirty="0">
                <a:latin typeface="Lato" panose="020F0502020204030203" pitchFamily="34" charset="0"/>
                <a:ea typeface="Lato" panose="020F0502020204030203" pitchFamily="34" charset="0"/>
                <a:cs typeface="Lato" panose="020F0502020204030203" pitchFamily="34" charset="0"/>
              </a:rPr>
              <a:t>50% cancers in the densest breasts</a:t>
            </a:r>
          </a:p>
          <a:p>
            <a:r>
              <a:rPr lang="en-US" sz="1600" dirty="0">
                <a:latin typeface="Lato" panose="020F0502020204030203" pitchFamily="34" charset="0"/>
                <a:ea typeface="Lato" panose="020F0502020204030203" pitchFamily="34" charset="0"/>
                <a:cs typeface="Lato" panose="020F0502020204030203" pitchFamily="34" charset="0"/>
              </a:rPr>
              <a:t>20% cancers in the least dense breasts</a:t>
            </a:r>
          </a:p>
        </p:txBody>
      </p:sp>
      <p:sp>
        <p:nvSpPr>
          <p:cNvPr id="5" name="Title 5">
            <a:extLst>
              <a:ext uri="{FF2B5EF4-FFF2-40B4-BE49-F238E27FC236}">
                <a16:creationId xmlns:a16="http://schemas.microsoft.com/office/drawing/2014/main" id="{085E0826-980C-54B5-9C52-8ED204605E5C}"/>
              </a:ext>
            </a:extLst>
          </p:cNvPr>
          <p:cNvSpPr txBox="1">
            <a:spLocks/>
          </p:cNvSpPr>
          <p:nvPr/>
        </p:nvSpPr>
        <p:spPr>
          <a:xfrm>
            <a:off x="3223260" y="4021765"/>
            <a:ext cx="5829300" cy="1097280"/>
          </a:xfrm>
          <a:prstGeom prst="rect">
            <a:avLst/>
          </a:prstGeom>
        </p:spPr>
        <p:txBody>
          <a:bodyPr/>
          <a:lstStyle>
            <a:lvl1pPr algn="l" defTabSz="685800" rtl="0" eaLnBrk="1" latinLnBrk="0" hangingPunct="1">
              <a:lnSpc>
                <a:spcPct val="80000"/>
              </a:lnSpc>
              <a:spcBef>
                <a:spcPct val="0"/>
              </a:spcBef>
              <a:buNone/>
              <a:defRPr sz="3750" kern="1200" cap="all" spc="75" baseline="0">
                <a:solidFill>
                  <a:schemeClr val="tx1">
                    <a:lumMod val="95000"/>
                    <a:lumOff val="5000"/>
                  </a:schemeClr>
                </a:solidFill>
                <a:latin typeface="+mj-lt"/>
                <a:ea typeface="+mj-ea"/>
                <a:cs typeface="+mj-cs"/>
              </a:defRPr>
            </a:lvl1pPr>
          </a:lstStyle>
          <a:p>
            <a:pPr algn="r"/>
            <a:r>
              <a:rPr lang="en-US" dirty="0"/>
              <a:t>Mammography’s </a:t>
            </a:r>
          </a:p>
          <a:p>
            <a:pPr algn="r"/>
            <a:r>
              <a:rPr lang="en-US" dirty="0"/>
              <a:t>Performance by Density</a:t>
            </a:r>
          </a:p>
        </p:txBody>
      </p:sp>
    </p:spTree>
    <p:extLst>
      <p:ext uri="{BB962C8B-B14F-4D97-AF65-F5344CB8AC3E}">
        <p14:creationId xmlns:p14="http://schemas.microsoft.com/office/powerpoint/2010/main" val="1303141351"/>
      </p:ext>
    </p:extLst>
  </p:cSld>
  <p:clrMapOvr>
    <a:masterClrMapping/>
  </p:clrMapOvr>
  <mc:AlternateContent xmlns:mc="http://schemas.openxmlformats.org/markup-compatibility/2006" xmlns:p14="http://schemas.microsoft.com/office/powerpoint/2010/main">
    <mc:Choice Requires="p14">
      <p:transition p14:dur="100" advTm="31166">
        <p:cut/>
      </p:transition>
    </mc:Choice>
    <mc:Fallback xmlns="">
      <p:transition advTm="31166">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A281C-8859-AA2F-25F1-8DE3B7B09FA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CB541338-EDC4-E115-E84F-F35806D43301}"/>
              </a:ext>
            </a:extLst>
          </p:cNvPr>
          <p:cNvSpPr/>
          <p:nvPr/>
        </p:nvSpPr>
        <p:spPr>
          <a:xfrm>
            <a:off x="77001" y="133610"/>
            <a:ext cx="8961119" cy="3720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pic>
        <p:nvPicPr>
          <p:cNvPr id="2" name="Picture 1">
            <a:extLst>
              <a:ext uri="{FF2B5EF4-FFF2-40B4-BE49-F238E27FC236}">
                <a16:creationId xmlns:a16="http://schemas.microsoft.com/office/drawing/2014/main" id="{A16FFBB8-AF6E-B373-97BE-0D1728071F9D}"/>
              </a:ext>
            </a:extLst>
          </p:cNvPr>
          <p:cNvPicPr>
            <a:picLocks noChangeAspect="1"/>
          </p:cNvPicPr>
          <p:nvPr/>
        </p:nvPicPr>
        <p:blipFill rotWithShape="1">
          <a:blip r:embed="rId3"/>
          <a:srcRect b="18384"/>
          <a:stretch/>
        </p:blipFill>
        <p:spPr>
          <a:xfrm>
            <a:off x="424798" y="476325"/>
            <a:ext cx="8294404" cy="2826294"/>
          </a:xfrm>
          <a:prstGeom prst="rect">
            <a:avLst/>
          </a:prstGeom>
          <a:ln>
            <a:solidFill>
              <a:schemeClr val="accent2">
                <a:lumMod val="75000"/>
              </a:schemeClr>
            </a:solidFill>
          </a:ln>
        </p:spPr>
      </p:pic>
      <p:sp>
        <p:nvSpPr>
          <p:cNvPr id="7" name="TextBox 6">
            <a:extLst>
              <a:ext uri="{FF2B5EF4-FFF2-40B4-BE49-F238E27FC236}">
                <a16:creationId xmlns:a16="http://schemas.microsoft.com/office/drawing/2014/main" id="{7009C72A-4546-EBC1-2BCE-652260D4589E}"/>
              </a:ext>
            </a:extLst>
          </p:cNvPr>
          <p:cNvSpPr txBox="1"/>
          <p:nvPr/>
        </p:nvSpPr>
        <p:spPr>
          <a:xfrm>
            <a:off x="91441" y="3932672"/>
            <a:ext cx="3128010" cy="1077218"/>
          </a:xfrm>
          <a:prstGeom prst="rect">
            <a:avLst/>
          </a:prstGeom>
          <a:noFill/>
        </p:spPr>
        <p:txBody>
          <a:bodyPr wrap="square" rtlCol="0">
            <a:spAutoFit/>
          </a:bodyPr>
          <a:lstStyle/>
          <a:p>
            <a:r>
              <a:rPr lang="en-US" sz="1600" dirty="0">
                <a:latin typeface="Lato" panose="020F0502020204030203" pitchFamily="34" charset="0"/>
                <a:ea typeface="Lato" panose="020F0502020204030203" pitchFamily="34" charset="0"/>
                <a:cs typeface="Lato" panose="020F0502020204030203" pitchFamily="34" charset="0"/>
              </a:rPr>
              <a:t>The relative sensitivity mammography small grade 3 cancers was 26% of that for grade 1 cancers</a:t>
            </a:r>
          </a:p>
        </p:txBody>
      </p:sp>
      <p:sp>
        <p:nvSpPr>
          <p:cNvPr id="8" name="Title 5">
            <a:extLst>
              <a:ext uri="{FF2B5EF4-FFF2-40B4-BE49-F238E27FC236}">
                <a16:creationId xmlns:a16="http://schemas.microsoft.com/office/drawing/2014/main" id="{2A980025-DCBE-EAD9-B297-CD1A400A0582}"/>
              </a:ext>
            </a:extLst>
          </p:cNvPr>
          <p:cNvSpPr txBox="1">
            <a:spLocks/>
          </p:cNvSpPr>
          <p:nvPr/>
        </p:nvSpPr>
        <p:spPr>
          <a:xfrm>
            <a:off x="3086100" y="4021765"/>
            <a:ext cx="5966460" cy="1097280"/>
          </a:xfrm>
          <a:prstGeom prst="rect">
            <a:avLst/>
          </a:prstGeom>
        </p:spPr>
        <p:txBody>
          <a:bodyPr/>
          <a:lstStyle>
            <a:lvl1pPr algn="l" defTabSz="685800" rtl="0" eaLnBrk="1" latinLnBrk="0" hangingPunct="1">
              <a:lnSpc>
                <a:spcPct val="80000"/>
              </a:lnSpc>
              <a:spcBef>
                <a:spcPct val="0"/>
              </a:spcBef>
              <a:buNone/>
              <a:defRPr sz="3750" kern="1200" cap="all" spc="75" baseline="0">
                <a:solidFill>
                  <a:schemeClr val="tx1">
                    <a:lumMod val="95000"/>
                    <a:lumOff val="5000"/>
                  </a:schemeClr>
                </a:solidFill>
                <a:latin typeface="+mj-lt"/>
                <a:ea typeface="+mj-ea"/>
                <a:cs typeface="+mj-cs"/>
              </a:defRPr>
            </a:lvl1pPr>
          </a:lstStyle>
          <a:p>
            <a:pPr algn="r"/>
            <a:r>
              <a:rPr lang="en-US" dirty="0"/>
              <a:t>Some cancers are more important to detect early than others</a:t>
            </a:r>
          </a:p>
        </p:txBody>
      </p:sp>
    </p:spTree>
    <p:extLst>
      <p:ext uri="{BB962C8B-B14F-4D97-AF65-F5344CB8AC3E}">
        <p14:creationId xmlns:p14="http://schemas.microsoft.com/office/powerpoint/2010/main" val="3971888265"/>
      </p:ext>
    </p:extLst>
  </p:cSld>
  <p:clrMapOvr>
    <a:masterClrMapping/>
  </p:clrMapOvr>
  <mc:AlternateContent xmlns:mc="http://schemas.openxmlformats.org/markup-compatibility/2006" xmlns:p14="http://schemas.microsoft.com/office/powerpoint/2010/main">
    <mc:Choice Requires="p14">
      <p:transition p14:dur="100" advTm="31166">
        <p:cut/>
      </p:transition>
    </mc:Choice>
    <mc:Fallback xmlns="">
      <p:transition advTm="31166">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B2F18-00C2-65E2-0BAE-0063547548C6}"/>
              </a:ext>
            </a:extLst>
          </p:cNvPr>
          <p:cNvSpPr>
            <a:spLocks noGrp="1"/>
          </p:cNvSpPr>
          <p:nvPr>
            <p:ph type="title"/>
          </p:nvPr>
        </p:nvSpPr>
        <p:spPr/>
        <p:txBody>
          <a:bodyPr/>
          <a:lstStyle/>
          <a:p>
            <a:r>
              <a:rPr lang="en-US" dirty="0"/>
              <a:t>Mammographic Screening in the UK</a:t>
            </a:r>
          </a:p>
        </p:txBody>
      </p:sp>
      <p:sp>
        <p:nvSpPr>
          <p:cNvPr id="3" name="Content Placeholder 2">
            <a:extLst>
              <a:ext uri="{FF2B5EF4-FFF2-40B4-BE49-F238E27FC236}">
                <a16:creationId xmlns:a16="http://schemas.microsoft.com/office/drawing/2014/main" id="{59DC07BD-9962-FA91-BAEF-ED5BD6A1E0D1}"/>
              </a:ext>
            </a:extLst>
          </p:cNvPr>
          <p:cNvSpPr>
            <a:spLocks noGrp="1"/>
          </p:cNvSpPr>
          <p:nvPr>
            <p:ph idx="1"/>
          </p:nvPr>
        </p:nvSpPr>
        <p:spPr>
          <a:xfrm>
            <a:off x="768096" y="1563624"/>
            <a:ext cx="7461504" cy="3483389"/>
          </a:xfrm>
        </p:spPr>
        <p:txBody>
          <a:bodyPr>
            <a:normAutofit/>
          </a:bodyPr>
          <a:lstStyle/>
          <a:p>
            <a:r>
              <a:rPr lang="en-US" sz="1800" dirty="0"/>
              <a:t>Net survival after breast cancer diagnosis </a:t>
            </a:r>
            <a:r>
              <a:rPr lang="en-US" sz="1800" dirty="0">
                <a:solidFill>
                  <a:schemeClr val="accent1">
                    <a:lumMod val="50000"/>
                  </a:schemeClr>
                </a:solidFill>
              </a:rPr>
              <a:t>(CRUK)</a:t>
            </a:r>
          </a:p>
          <a:p>
            <a:pPr lvl="1"/>
            <a:r>
              <a:rPr lang="en-US" sz="1600" dirty="0"/>
              <a:t>1 year ~95%</a:t>
            </a:r>
          </a:p>
          <a:p>
            <a:pPr lvl="1"/>
            <a:r>
              <a:rPr lang="en-US" sz="1600" dirty="0"/>
              <a:t>5 years ~ 85%</a:t>
            </a:r>
          </a:p>
          <a:p>
            <a:pPr lvl="1"/>
            <a:r>
              <a:rPr lang="en-US" sz="1600" dirty="0"/>
              <a:t>10 years ~ 75%</a:t>
            </a:r>
          </a:p>
          <a:p>
            <a:r>
              <a:rPr lang="en-US" sz="1800" dirty="0"/>
              <a:t>45% women diagnosed with breast cancer eventually die from breast cancer </a:t>
            </a:r>
            <a:r>
              <a:rPr lang="en-US" sz="1800" dirty="0">
                <a:solidFill>
                  <a:schemeClr val="accent1">
                    <a:lumMod val="50000"/>
                  </a:schemeClr>
                </a:solidFill>
              </a:rPr>
              <a:t>(Lawrence et al. 2013 “Back to basics” Breast cancer incidence and mortality)</a:t>
            </a:r>
          </a:p>
          <a:p>
            <a:r>
              <a:rPr lang="en-US" sz="1800" dirty="0"/>
              <a:t>&gt;57,000 people are living with metastatic breast cancer </a:t>
            </a:r>
            <a:r>
              <a:rPr lang="en-US" sz="1800" dirty="0">
                <a:solidFill>
                  <a:schemeClr val="accent1">
                    <a:lumMod val="50000"/>
                  </a:schemeClr>
                </a:solidFill>
              </a:rPr>
              <a:t>(Palmieri 2022 JAMA Network Open)</a:t>
            </a:r>
          </a:p>
          <a:p>
            <a:r>
              <a:rPr lang="en-US" sz="1800" dirty="0"/>
              <a:t>Underdiagnosis effects: delayed diagnosis, delayed treatment, a higher morbidity (living with metastatic breast cancer/treatments) and of breast cancer mortality</a:t>
            </a:r>
          </a:p>
        </p:txBody>
      </p:sp>
    </p:spTree>
    <p:extLst>
      <p:ext uri="{BB962C8B-B14F-4D97-AF65-F5344CB8AC3E}">
        <p14:creationId xmlns:p14="http://schemas.microsoft.com/office/powerpoint/2010/main" val="1824084940"/>
      </p:ext>
    </p:extLst>
  </p:cSld>
  <p:clrMapOvr>
    <a:masterClrMapping/>
  </p:clrMapOvr>
  <mc:AlternateContent xmlns:mc="http://schemas.openxmlformats.org/markup-compatibility/2006" xmlns:p14="http://schemas.microsoft.com/office/powerpoint/2010/main">
    <mc:Choice Requires="p14">
      <p:transition p14:dur="100" advTm="31166">
        <p:cut/>
      </p:transition>
    </mc:Choice>
    <mc:Fallback xmlns="">
      <p:transition advTm="31166">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6BE8EF-B7D1-8390-ADFD-4B31321BE476}"/>
              </a:ext>
            </a:extLst>
          </p:cNvPr>
          <p:cNvPicPr>
            <a:picLocks noChangeAspect="1"/>
          </p:cNvPicPr>
          <p:nvPr/>
        </p:nvPicPr>
        <p:blipFill>
          <a:blip r:embed="rId3"/>
          <a:stretch>
            <a:fillRect/>
          </a:stretch>
        </p:blipFill>
        <p:spPr>
          <a:xfrm>
            <a:off x="-1" y="58619"/>
            <a:ext cx="7447547" cy="2270805"/>
          </a:xfrm>
          <a:prstGeom prst="rect">
            <a:avLst/>
          </a:prstGeom>
        </p:spPr>
      </p:pic>
      <p:sp>
        <p:nvSpPr>
          <p:cNvPr id="5" name="TextBox 4">
            <a:extLst>
              <a:ext uri="{FF2B5EF4-FFF2-40B4-BE49-F238E27FC236}">
                <a16:creationId xmlns:a16="http://schemas.microsoft.com/office/drawing/2014/main" id="{DD68A9E8-D08F-E48B-AE91-3D64E7236695}"/>
              </a:ext>
            </a:extLst>
          </p:cNvPr>
          <p:cNvSpPr txBox="1"/>
          <p:nvPr/>
        </p:nvSpPr>
        <p:spPr>
          <a:xfrm>
            <a:off x="6925885" y="844263"/>
            <a:ext cx="2092802" cy="1422825"/>
          </a:xfrm>
          <a:prstGeom prst="rect">
            <a:avLst/>
          </a:prstGeom>
          <a:solidFill>
            <a:srgbClr val="FF9300"/>
          </a:solidFill>
          <a:ln w="15875">
            <a:solidFill>
              <a:schemeClr val="accent5">
                <a:lumMod val="50000"/>
              </a:schemeClr>
            </a:solidFill>
          </a:ln>
        </p:spPr>
        <p:txBody>
          <a:bodyPr wrap="square" rtlCol="0">
            <a:spAutoFit/>
          </a:bodyPr>
          <a:lstStyle/>
          <a:p>
            <a:pPr>
              <a:lnSpc>
                <a:spcPct val="114000"/>
              </a:lnSpc>
              <a:spcBef>
                <a:spcPts val="200"/>
              </a:spcBef>
            </a:pPr>
            <a:r>
              <a:rPr lang="en-US" sz="1400" b="1" dirty="0">
                <a:solidFill>
                  <a:schemeClr val="bg1"/>
                </a:solidFill>
                <a:latin typeface="Gautami" panose="020B0502040204020203" pitchFamily="34" charset="0"/>
                <a:cs typeface="Gautami" panose="020B0502040204020203" pitchFamily="34" charset="0"/>
              </a:rPr>
              <a:t>Breast MRI - benefits</a:t>
            </a:r>
          </a:p>
          <a:p>
            <a:pPr>
              <a:lnSpc>
                <a:spcPct val="114000"/>
              </a:lnSpc>
              <a:spcBef>
                <a:spcPts val="200"/>
              </a:spcBef>
            </a:pPr>
            <a:r>
              <a:rPr lang="en-US" sz="1400" dirty="0">
                <a:solidFill>
                  <a:schemeClr val="bg1"/>
                </a:solidFill>
                <a:latin typeface="Gautami" panose="020B0502040204020203" pitchFamily="34" charset="0"/>
                <a:cs typeface="Gautami" panose="020B0502040204020203" pitchFamily="34" charset="0"/>
              </a:rPr>
              <a:t>Smaller primary </a:t>
            </a:r>
            <a:r>
              <a:rPr lang="en-US" sz="1400" dirty="0" err="1">
                <a:solidFill>
                  <a:schemeClr val="bg1"/>
                </a:solidFill>
                <a:latin typeface="Gautami" panose="020B0502040204020203" pitchFamily="34" charset="0"/>
                <a:cs typeface="Gautami" panose="020B0502040204020203" pitchFamily="34" charset="0"/>
              </a:rPr>
              <a:t>tumours</a:t>
            </a:r>
            <a:endParaRPr lang="en-US" sz="1400" dirty="0">
              <a:solidFill>
                <a:schemeClr val="bg1"/>
              </a:solidFill>
              <a:latin typeface="Gautami" panose="020B0502040204020203" pitchFamily="34" charset="0"/>
              <a:cs typeface="Gautami" panose="020B0502040204020203" pitchFamily="34" charset="0"/>
            </a:endParaRPr>
          </a:p>
          <a:p>
            <a:pPr>
              <a:lnSpc>
                <a:spcPct val="114000"/>
              </a:lnSpc>
              <a:spcBef>
                <a:spcPts val="200"/>
              </a:spcBef>
            </a:pPr>
            <a:r>
              <a:rPr lang="en-US" sz="1400" dirty="0">
                <a:solidFill>
                  <a:schemeClr val="bg1"/>
                </a:solidFill>
                <a:latin typeface="Gautami" panose="020B0502040204020203" pitchFamily="34" charset="0"/>
                <a:cs typeface="Gautami" panose="020B0502040204020203" pitchFamily="34" charset="0"/>
              </a:rPr>
              <a:t>Fewer node positive</a:t>
            </a:r>
          </a:p>
          <a:p>
            <a:pPr>
              <a:lnSpc>
                <a:spcPct val="114000"/>
              </a:lnSpc>
              <a:spcBef>
                <a:spcPts val="200"/>
              </a:spcBef>
            </a:pPr>
            <a:r>
              <a:rPr lang="en-US" sz="1400" dirty="0">
                <a:solidFill>
                  <a:schemeClr val="bg1"/>
                </a:solidFill>
                <a:latin typeface="Gautami" panose="020B0502040204020203" pitchFamily="34" charset="0"/>
                <a:cs typeface="Gautami" panose="020B0502040204020203" pitchFamily="34" charset="0"/>
              </a:rPr>
              <a:t>Less chemotherapy</a:t>
            </a:r>
          </a:p>
          <a:p>
            <a:pPr>
              <a:lnSpc>
                <a:spcPct val="114000"/>
              </a:lnSpc>
              <a:spcBef>
                <a:spcPts val="200"/>
              </a:spcBef>
            </a:pPr>
            <a:r>
              <a:rPr lang="en-US" sz="1400" b="1" dirty="0">
                <a:solidFill>
                  <a:schemeClr val="bg1"/>
                </a:solidFill>
                <a:latin typeface="Gautami" panose="020B0502040204020203" pitchFamily="34" charset="0"/>
                <a:cs typeface="Gautami" panose="020B0502040204020203" pitchFamily="34" charset="0"/>
              </a:rPr>
              <a:t>↑</a:t>
            </a:r>
            <a:r>
              <a:rPr lang="en-US" sz="1400" dirty="0">
                <a:solidFill>
                  <a:schemeClr val="bg1"/>
                </a:solidFill>
                <a:latin typeface="Gautami" panose="020B0502040204020203" pitchFamily="34" charset="0"/>
                <a:cs typeface="Gautami" panose="020B0502040204020203" pitchFamily="34" charset="0"/>
              </a:rPr>
              <a:t> metastasis-free survival</a:t>
            </a:r>
          </a:p>
        </p:txBody>
      </p:sp>
      <p:pic>
        <p:nvPicPr>
          <p:cNvPr id="6" name="Picture 5">
            <a:extLst>
              <a:ext uri="{FF2B5EF4-FFF2-40B4-BE49-F238E27FC236}">
                <a16:creationId xmlns:a16="http://schemas.microsoft.com/office/drawing/2014/main" id="{DD93D132-DE27-A76F-89AF-12502811915B}"/>
              </a:ext>
            </a:extLst>
          </p:cNvPr>
          <p:cNvPicPr>
            <a:picLocks noChangeAspect="1"/>
          </p:cNvPicPr>
          <p:nvPr/>
        </p:nvPicPr>
        <p:blipFill>
          <a:blip r:embed="rId4"/>
          <a:stretch>
            <a:fillRect/>
          </a:stretch>
        </p:blipFill>
        <p:spPr>
          <a:xfrm>
            <a:off x="960101" y="149168"/>
            <a:ext cx="2535072" cy="415451"/>
          </a:xfrm>
          <a:prstGeom prst="rect">
            <a:avLst/>
          </a:prstGeom>
        </p:spPr>
      </p:pic>
      <p:grpSp>
        <p:nvGrpSpPr>
          <p:cNvPr id="10" name="Group 9">
            <a:extLst>
              <a:ext uri="{FF2B5EF4-FFF2-40B4-BE49-F238E27FC236}">
                <a16:creationId xmlns:a16="http://schemas.microsoft.com/office/drawing/2014/main" id="{78BE420E-34C3-E5B5-3176-38C9E9954D40}"/>
              </a:ext>
            </a:extLst>
          </p:cNvPr>
          <p:cNvGrpSpPr/>
          <p:nvPr/>
        </p:nvGrpSpPr>
        <p:grpSpPr>
          <a:xfrm>
            <a:off x="2076465" y="2419973"/>
            <a:ext cx="7067535" cy="2743636"/>
            <a:chOff x="2076465" y="2419973"/>
            <a:chExt cx="7067535" cy="2743636"/>
          </a:xfrm>
        </p:grpSpPr>
        <p:pic>
          <p:nvPicPr>
            <p:cNvPr id="2" name="Picture 1">
              <a:extLst>
                <a:ext uri="{FF2B5EF4-FFF2-40B4-BE49-F238E27FC236}">
                  <a16:creationId xmlns:a16="http://schemas.microsoft.com/office/drawing/2014/main" id="{BDD12BAC-29F7-86BE-7751-419E61542479}"/>
                </a:ext>
              </a:extLst>
            </p:cNvPr>
            <p:cNvPicPr>
              <a:picLocks noChangeAspect="1"/>
            </p:cNvPicPr>
            <p:nvPr/>
          </p:nvPicPr>
          <p:blipFill>
            <a:blip r:embed="rId5"/>
            <a:stretch>
              <a:fillRect/>
            </a:stretch>
          </p:blipFill>
          <p:spPr>
            <a:xfrm>
              <a:off x="2076465" y="2419973"/>
              <a:ext cx="7038474" cy="2617600"/>
            </a:xfrm>
            <a:prstGeom prst="rect">
              <a:avLst/>
            </a:prstGeom>
          </p:spPr>
        </p:pic>
        <p:sp>
          <p:nvSpPr>
            <p:cNvPr id="9" name="TextBox 8">
              <a:extLst>
                <a:ext uri="{FF2B5EF4-FFF2-40B4-BE49-F238E27FC236}">
                  <a16:creationId xmlns:a16="http://schemas.microsoft.com/office/drawing/2014/main" id="{2FFCBE30-5FD9-3405-9F83-147E8490F0CB}"/>
                </a:ext>
              </a:extLst>
            </p:cNvPr>
            <p:cNvSpPr txBox="1"/>
            <p:nvPr/>
          </p:nvSpPr>
          <p:spPr>
            <a:xfrm>
              <a:off x="2076465" y="4825055"/>
              <a:ext cx="7067535" cy="338554"/>
            </a:xfrm>
            <a:prstGeom prst="rect">
              <a:avLst/>
            </a:prstGeom>
            <a:noFill/>
          </p:spPr>
          <p:txBody>
            <a:bodyPr wrap="square">
              <a:spAutoFit/>
            </a:bodyPr>
            <a:lstStyle/>
            <a:p>
              <a:r>
                <a:rPr lang="en-GB" sz="1600" i="1" dirty="0">
                  <a:effectLst/>
                  <a:latin typeface="GuardianSans"/>
                </a:rPr>
                <a:t>JAMA Oncol</a:t>
              </a:r>
              <a:r>
                <a:rPr lang="en-GB" sz="1600" dirty="0">
                  <a:effectLst/>
                  <a:latin typeface="GuardianSansGR"/>
                </a:rPr>
                <a:t>. doi:</a:t>
              </a:r>
              <a:r>
                <a:rPr lang="en-GB" sz="1600" dirty="0">
                  <a:solidFill>
                    <a:srgbClr val="1E3AFF"/>
                  </a:solidFill>
                  <a:effectLst/>
                  <a:latin typeface="GuardianSansGR"/>
                </a:rPr>
                <a:t>10.1001/jamaoncol.2023.6944 </a:t>
              </a:r>
              <a:r>
                <a:rPr lang="en-GB" sz="1600" dirty="0">
                  <a:effectLst/>
                  <a:latin typeface="GuardianSansGR"/>
                </a:rPr>
                <a:t>Published online February 2024 </a:t>
              </a:r>
              <a:endParaRPr lang="en-GB" sz="1600" dirty="0"/>
            </a:p>
          </p:txBody>
        </p:sp>
      </p:grpSp>
    </p:spTree>
    <p:extLst>
      <p:ext uri="{BB962C8B-B14F-4D97-AF65-F5344CB8AC3E}">
        <p14:creationId xmlns:p14="http://schemas.microsoft.com/office/powerpoint/2010/main" val="2701228954"/>
      </p:ext>
    </p:extLst>
  </p:cSld>
  <p:clrMapOvr>
    <a:masterClrMapping/>
  </p:clrMapOvr>
  <mc:AlternateContent xmlns:mc="http://schemas.openxmlformats.org/markup-compatibility/2006" xmlns:p14="http://schemas.microsoft.com/office/powerpoint/2010/main">
    <mc:Choice Requires="p14">
      <p:transition p14:dur="100" advTm="31166">
        <p:cut/>
      </p:transition>
    </mc:Choice>
    <mc:Fallback xmlns="">
      <p:transition advTm="31166">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B24FD8-B054-C727-5F05-D26BBCE68A1C}"/>
              </a:ext>
            </a:extLst>
          </p:cNvPr>
          <p:cNvPicPr>
            <a:picLocks noChangeAspect="1"/>
          </p:cNvPicPr>
          <p:nvPr/>
        </p:nvPicPr>
        <p:blipFill>
          <a:blip r:embed="rId3"/>
          <a:stretch>
            <a:fillRect/>
          </a:stretch>
        </p:blipFill>
        <p:spPr>
          <a:xfrm>
            <a:off x="3955824" y="0"/>
            <a:ext cx="5329990" cy="2202809"/>
          </a:xfrm>
          <a:prstGeom prst="rect">
            <a:avLst/>
          </a:prstGeom>
        </p:spPr>
      </p:pic>
      <p:pic>
        <p:nvPicPr>
          <p:cNvPr id="3" name="Picture 2">
            <a:extLst>
              <a:ext uri="{FF2B5EF4-FFF2-40B4-BE49-F238E27FC236}">
                <a16:creationId xmlns:a16="http://schemas.microsoft.com/office/drawing/2014/main" id="{B55A9BAB-2C10-236E-7974-CFE2A0EF963A}"/>
              </a:ext>
            </a:extLst>
          </p:cNvPr>
          <p:cNvPicPr>
            <a:picLocks noChangeAspect="1"/>
          </p:cNvPicPr>
          <p:nvPr/>
        </p:nvPicPr>
        <p:blipFill>
          <a:blip r:embed="rId4"/>
          <a:stretch>
            <a:fillRect/>
          </a:stretch>
        </p:blipFill>
        <p:spPr>
          <a:xfrm>
            <a:off x="0" y="2217144"/>
            <a:ext cx="5829300" cy="2889469"/>
          </a:xfrm>
          <a:prstGeom prst="rect">
            <a:avLst/>
          </a:prstGeom>
        </p:spPr>
      </p:pic>
      <p:pic>
        <p:nvPicPr>
          <p:cNvPr id="5" name="Content Placeholder 4">
            <a:extLst>
              <a:ext uri="{FF2B5EF4-FFF2-40B4-BE49-F238E27FC236}">
                <a16:creationId xmlns:a16="http://schemas.microsoft.com/office/drawing/2014/main" id="{B3304337-856D-6D49-4E18-E9429CBFF7CB}"/>
              </a:ext>
            </a:extLst>
          </p:cNvPr>
          <p:cNvPicPr>
            <a:picLocks noChangeAspect="1"/>
          </p:cNvPicPr>
          <p:nvPr/>
        </p:nvPicPr>
        <p:blipFill rotWithShape="1">
          <a:blip r:embed="rId5">
            <a:extLst>
              <a:ext uri="{28A0092B-C50C-407E-A947-70E740481C1C}">
                <a14:useLocalDpi xmlns:a14="http://schemas.microsoft.com/office/drawing/2010/main" val="0"/>
              </a:ext>
            </a:extLst>
          </a:blip>
          <a:srcRect r="48772"/>
          <a:stretch/>
        </p:blipFill>
        <p:spPr>
          <a:xfrm>
            <a:off x="5811270" y="2352395"/>
            <a:ext cx="1250006" cy="2705716"/>
          </a:xfrm>
          <a:prstGeom prst="rect">
            <a:avLst/>
          </a:prstGeom>
        </p:spPr>
      </p:pic>
      <p:pic>
        <p:nvPicPr>
          <p:cNvPr id="6" name="Content Placeholder 4">
            <a:extLst>
              <a:ext uri="{FF2B5EF4-FFF2-40B4-BE49-F238E27FC236}">
                <a16:creationId xmlns:a16="http://schemas.microsoft.com/office/drawing/2014/main" id="{071C5051-2C28-3C28-D6E7-2BC0D7BB799F}"/>
              </a:ext>
            </a:extLst>
          </p:cNvPr>
          <p:cNvPicPr>
            <a:picLocks noChangeAspect="1"/>
          </p:cNvPicPr>
          <p:nvPr/>
        </p:nvPicPr>
        <p:blipFill rotWithShape="1">
          <a:blip r:embed="rId5">
            <a:extLst>
              <a:ext uri="{28A0092B-C50C-407E-A947-70E740481C1C}">
                <a14:useLocalDpi xmlns:a14="http://schemas.microsoft.com/office/drawing/2010/main" val="0"/>
              </a:ext>
            </a:extLst>
          </a:blip>
          <a:srcRect r="48772"/>
          <a:stretch/>
        </p:blipFill>
        <p:spPr>
          <a:xfrm>
            <a:off x="3034126" y="85591"/>
            <a:ext cx="974956" cy="2140089"/>
          </a:xfrm>
          <a:prstGeom prst="rect">
            <a:avLst/>
          </a:prstGeom>
        </p:spPr>
      </p:pic>
      <p:pic>
        <p:nvPicPr>
          <p:cNvPr id="7" name="Content Placeholder 4">
            <a:extLst>
              <a:ext uri="{FF2B5EF4-FFF2-40B4-BE49-F238E27FC236}">
                <a16:creationId xmlns:a16="http://schemas.microsoft.com/office/drawing/2014/main" id="{6AFC1C8D-CC03-2E7B-4EB7-4632F8A4C3BF}"/>
              </a:ext>
            </a:extLst>
          </p:cNvPr>
          <p:cNvPicPr>
            <a:picLocks noChangeAspect="1"/>
          </p:cNvPicPr>
          <p:nvPr/>
        </p:nvPicPr>
        <p:blipFill rotWithShape="1">
          <a:blip r:embed="rId6">
            <a:extLst>
              <a:ext uri="{28A0092B-C50C-407E-A947-70E740481C1C}">
                <a14:useLocalDpi xmlns:a14="http://schemas.microsoft.com/office/drawing/2010/main" val="0"/>
              </a:ext>
            </a:extLst>
          </a:blip>
          <a:srcRect r="50798"/>
          <a:stretch/>
        </p:blipFill>
        <p:spPr>
          <a:xfrm>
            <a:off x="1675662" y="85591"/>
            <a:ext cx="1344113" cy="2119213"/>
          </a:xfrm>
          <a:prstGeom prst="rect">
            <a:avLst/>
          </a:prstGeom>
        </p:spPr>
      </p:pic>
      <p:sp>
        <p:nvSpPr>
          <p:cNvPr id="8" name="TextBox 7">
            <a:extLst>
              <a:ext uri="{FF2B5EF4-FFF2-40B4-BE49-F238E27FC236}">
                <a16:creationId xmlns:a16="http://schemas.microsoft.com/office/drawing/2014/main" id="{57917EEA-0361-3216-E6A3-8B1AF7ABF680}"/>
              </a:ext>
            </a:extLst>
          </p:cNvPr>
          <p:cNvSpPr txBox="1"/>
          <p:nvPr/>
        </p:nvSpPr>
        <p:spPr>
          <a:xfrm flipH="1">
            <a:off x="7110246" y="322561"/>
            <a:ext cx="322118" cy="248209"/>
          </a:xfrm>
          <a:prstGeom prst="rect">
            <a:avLst/>
          </a:prstGeom>
          <a:noFill/>
        </p:spPr>
        <p:txBody>
          <a:bodyPr wrap="square" rtlCol="0">
            <a:spAutoFit/>
          </a:bodyPr>
          <a:lstStyle/>
          <a:p>
            <a:r>
              <a:rPr lang="en-US" sz="1013" b="1" dirty="0">
                <a:solidFill>
                  <a:schemeClr val="bg1"/>
                </a:solidFill>
              </a:rPr>
              <a:t>D</a:t>
            </a:r>
          </a:p>
        </p:txBody>
      </p:sp>
      <p:sp>
        <p:nvSpPr>
          <p:cNvPr id="9" name="TextBox 8">
            <a:extLst>
              <a:ext uri="{FF2B5EF4-FFF2-40B4-BE49-F238E27FC236}">
                <a16:creationId xmlns:a16="http://schemas.microsoft.com/office/drawing/2014/main" id="{B85D2211-1978-973A-EBB5-09286B8716CD}"/>
              </a:ext>
            </a:extLst>
          </p:cNvPr>
          <p:cNvSpPr txBox="1"/>
          <p:nvPr/>
        </p:nvSpPr>
        <p:spPr>
          <a:xfrm flipH="1">
            <a:off x="5784731" y="2356093"/>
            <a:ext cx="291441" cy="338554"/>
          </a:xfrm>
          <a:prstGeom prst="rect">
            <a:avLst/>
          </a:prstGeom>
          <a:noFill/>
        </p:spPr>
        <p:txBody>
          <a:bodyPr wrap="square" rtlCol="0">
            <a:spAutoFit/>
          </a:bodyPr>
          <a:lstStyle/>
          <a:p>
            <a:r>
              <a:rPr lang="en-US" sz="1600" b="1" dirty="0">
                <a:solidFill>
                  <a:schemeClr val="bg1"/>
                </a:solidFill>
              </a:rPr>
              <a:t>D</a:t>
            </a:r>
          </a:p>
        </p:txBody>
      </p:sp>
      <p:sp>
        <p:nvSpPr>
          <p:cNvPr id="10" name="TextBox 9">
            <a:extLst>
              <a:ext uri="{FF2B5EF4-FFF2-40B4-BE49-F238E27FC236}">
                <a16:creationId xmlns:a16="http://schemas.microsoft.com/office/drawing/2014/main" id="{9DE0562B-1E53-3AF4-DD2A-9C36230A24DA}"/>
              </a:ext>
            </a:extLst>
          </p:cNvPr>
          <p:cNvSpPr txBox="1"/>
          <p:nvPr/>
        </p:nvSpPr>
        <p:spPr>
          <a:xfrm flipH="1">
            <a:off x="3031790" y="111607"/>
            <a:ext cx="253742" cy="338554"/>
          </a:xfrm>
          <a:prstGeom prst="rect">
            <a:avLst/>
          </a:prstGeom>
          <a:noFill/>
        </p:spPr>
        <p:txBody>
          <a:bodyPr wrap="square" rtlCol="0">
            <a:spAutoFit/>
          </a:bodyPr>
          <a:lstStyle/>
          <a:p>
            <a:r>
              <a:rPr lang="en-US" sz="1600" b="1" dirty="0">
                <a:solidFill>
                  <a:schemeClr val="bg1"/>
                </a:solidFill>
              </a:rPr>
              <a:t>D</a:t>
            </a:r>
          </a:p>
        </p:txBody>
      </p:sp>
      <p:sp>
        <p:nvSpPr>
          <p:cNvPr id="11" name="TextBox 10">
            <a:extLst>
              <a:ext uri="{FF2B5EF4-FFF2-40B4-BE49-F238E27FC236}">
                <a16:creationId xmlns:a16="http://schemas.microsoft.com/office/drawing/2014/main" id="{E9DA6747-A9E3-BB10-8BE8-7E4D5A2C3E10}"/>
              </a:ext>
            </a:extLst>
          </p:cNvPr>
          <p:cNvSpPr txBox="1"/>
          <p:nvPr/>
        </p:nvSpPr>
        <p:spPr>
          <a:xfrm>
            <a:off x="1711636" y="111607"/>
            <a:ext cx="267891" cy="338554"/>
          </a:xfrm>
          <a:prstGeom prst="rect">
            <a:avLst/>
          </a:prstGeom>
          <a:solidFill>
            <a:schemeClr val="tx1"/>
          </a:solidFill>
        </p:spPr>
        <p:txBody>
          <a:bodyPr wrap="square" rtlCol="0">
            <a:spAutoFit/>
          </a:bodyPr>
          <a:lstStyle/>
          <a:p>
            <a:r>
              <a:rPr lang="en-US" sz="1600" b="1" dirty="0">
                <a:solidFill>
                  <a:schemeClr val="bg1"/>
                </a:solidFill>
              </a:rPr>
              <a:t>C</a:t>
            </a:r>
          </a:p>
        </p:txBody>
      </p:sp>
      <p:pic>
        <p:nvPicPr>
          <p:cNvPr id="13" name="Picture 12">
            <a:extLst>
              <a:ext uri="{FF2B5EF4-FFF2-40B4-BE49-F238E27FC236}">
                <a16:creationId xmlns:a16="http://schemas.microsoft.com/office/drawing/2014/main" id="{E3522108-B017-06AC-E0A3-7B248A709F3B}"/>
              </a:ext>
            </a:extLst>
          </p:cNvPr>
          <p:cNvPicPr>
            <a:picLocks noChangeAspect="1"/>
          </p:cNvPicPr>
          <p:nvPr/>
        </p:nvPicPr>
        <p:blipFill>
          <a:blip r:embed="rId7"/>
          <a:stretch>
            <a:fillRect/>
          </a:stretch>
        </p:blipFill>
        <p:spPr>
          <a:xfrm>
            <a:off x="5400353" y="332175"/>
            <a:ext cx="3720337" cy="228980"/>
          </a:xfrm>
          <a:prstGeom prst="rect">
            <a:avLst/>
          </a:prstGeom>
        </p:spPr>
      </p:pic>
      <p:sp>
        <p:nvSpPr>
          <p:cNvPr id="4" name="TextBox 3">
            <a:extLst>
              <a:ext uri="{FF2B5EF4-FFF2-40B4-BE49-F238E27FC236}">
                <a16:creationId xmlns:a16="http://schemas.microsoft.com/office/drawing/2014/main" id="{772BDF85-7106-B2D5-B49D-3FF7FF07F438}"/>
              </a:ext>
            </a:extLst>
          </p:cNvPr>
          <p:cNvSpPr txBox="1"/>
          <p:nvPr/>
        </p:nvSpPr>
        <p:spPr>
          <a:xfrm>
            <a:off x="7477799" y="2571750"/>
            <a:ext cx="1513316" cy="2353850"/>
          </a:xfrm>
          <a:prstGeom prst="rect">
            <a:avLst/>
          </a:prstGeom>
          <a:solidFill>
            <a:srgbClr val="FF9300"/>
          </a:solidFill>
          <a:ln w="15875">
            <a:solidFill>
              <a:schemeClr val="accent5">
                <a:lumMod val="50000"/>
              </a:schemeClr>
            </a:solidFill>
          </a:ln>
        </p:spPr>
        <p:txBody>
          <a:bodyPr wrap="square" rtlCol="0">
            <a:spAutoFit/>
          </a:bodyPr>
          <a:lstStyle/>
          <a:p>
            <a:pPr>
              <a:lnSpc>
                <a:spcPct val="114000"/>
              </a:lnSpc>
              <a:spcBef>
                <a:spcPts val="200"/>
              </a:spcBef>
            </a:pPr>
            <a:r>
              <a:rPr lang="en-US" sz="1400" b="1" dirty="0">
                <a:solidFill>
                  <a:schemeClr val="bg1"/>
                </a:solidFill>
                <a:latin typeface="Gautami" panose="020B0502040204020203" pitchFamily="34" charset="0"/>
                <a:cs typeface="Gautami" panose="020B0502040204020203" pitchFamily="34" charset="0"/>
              </a:rPr>
              <a:t>Full protocol breast MRI</a:t>
            </a:r>
          </a:p>
          <a:p>
            <a:pPr>
              <a:lnSpc>
                <a:spcPct val="114000"/>
              </a:lnSpc>
              <a:spcBef>
                <a:spcPts val="200"/>
              </a:spcBef>
            </a:pPr>
            <a:r>
              <a:rPr lang="en-US" sz="1400" dirty="0">
                <a:solidFill>
                  <a:schemeClr val="bg1"/>
                </a:solidFill>
                <a:latin typeface="Gautami" panose="020B0502040204020203" pitchFamily="34" charset="0"/>
                <a:cs typeface="Gautami" panose="020B0502040204020203" pitchFamily="34" charset="0"/>
              </a:rPr>
              <a:t>Additional 16.5 cancers/1000 detected and</a:t>
            </a:r>
          </a:p>
          <a:p>
            <a:pPr>
              <a:lnSpc>
                <a:spcPct val="114000"/>
              </a:lnSpc>
              <a:spcBef>
                <a:spcPts val="200"/>
              </a:spcBef>
            </a:pPr>
            <a:r>
              <a:rPr lang="en-US" sz="1400" dirty="0">
                <a:solidFill>
                  <a:schemeClr val="bg1"/>
                </a:solidFill>
                <a:latin typeface="Gautami" panose="020B0502040204020203" pitchFamily="34" charset="0"/>
                <a:cs typeface="Gautami" panose="020B0502040204020203" pitchFamily="34" charset="0"/>
              </a:rPr>
              <a:t>Interval cancers reduced from 5/1000 to 0.8/1000</a:t>
            </a:r>
          </a:p>
        </p:txBody>
      </p:sp>
      <p:cxnSp>
        <p:nvCxnSpPr>
          <p:cNvPr id="14" name="Straight Arrow Connector 13">
            <a:extLst>
              <a:ext uri="{FF2B5EF4-FFF2-40B4-BE49-F238E27FC236}">
                <a16:creationId xmlns:a16="http://schemas.microsoft.com/office/drawing/2014/main" id="{128C8C64-AB1E-52D1-E8EE-822EBE75752E}"/>
              </a:ext>
            </a:extLst>
          </p:cNvPr>
          <p:cNvCxnSpPr>
            <a:cxnSpLocks/>
            <a:endCxn id="4" idx="1"/>
          </p:cNvCxnSpPr>
          <p:nvPr/>
        </p:nvCxnSpPr>
        <p:spPr>
          <a:xfrm>
            <a:off x="7043246" y="3705253"/>
            <a:ext cx="434553" cy="0"/>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F86F51FF-899F-52A2-C05E-3DFF279BA5DE}"/>
              </a:ext>
            </a:extLst>
          </p:cNvPr>
          <p:cNvSpPr txBox="1"/>
          <p:nvPr/>
        </p:nvSpPr>
        <p:spPr>
          <a:xfrm>
            <a:off x="169099" y="95852"/>
            <a:ext cx="1235508" cy="2082621"/>
          </a:xfrm>
          <a:prstGeom prst="rect">
            <a:avLst/>
          </a:prstGeom>
          <a:solidFill>
            <a:srgbClr val="FF9300"/>
          </a:solidFill>
          <a:ln w="15875">
            <a:solidFill>
              <a:schemeClr val="accent5">
                <a:lumMod val="50000"/>
              </a:schemeClr>
            </a:solidFill>
          </a:ln>
        </p:spPr>
        <p:txBody>
          <a:bodyPr wrap="square" rtlCol="0">
            <a:spAutoFit/>
          </a:bodyPr>
          <a:lstStyle/>
          <a:p>
            <a:pPr>
              <a:lnSpc>
                <a:spcPct val="114000"/>
              </a:lnSpc>
              <a:spcBef>
                <a:spcPts val="200"/>
              </a:spcBef>
            </a:pPr>
            <a:r>
              <a:rPr lang="en-US" sz="1400" b="1" dirty="0">
                <a:solidFill>
                  <a:schemeClr val="bg1"/>
                </a:solidFill>
                <a:latin typeface="Gautami" panose="020B0502040204020203" pitchFamily="34" charset="0"/>
                <a:cs typeface="Gautami" panose="020B0502040204020203" pitchFamily="34" charset="0"/>
              </a:rPr>
              <a:t>Abbreviated breast MRI </a:t>
            </a:r>
            <a:r>
              <a:rPr lang="en-US" sz="1400" dirty="0">
                <a:solidFill>
                  <a:schemeClr val="bg1"/>
                </a:solidFill>
                <a:latin typeface="Gautami" panose="020B0502040204020203" pitchFamily="34" charset="0"/>
                <a:cs typeface="Gautami" panose="020B0502040204020203" pitchFamily="34" charset="0"/>
              </a:rPr>
              <a:t>AbMRI detected 17/17 cancers  </a:t>
            </a:r>
          </a:p>
          <a:p>
            <a:pPr>
              <a:lnSpc>
                <a:spcPct val="114000"/>
              </a:lnSpc>
              <a:spcBef>
                <a:spcPts val="200"/>
              </a:spcBef>
            </a:pPr>
            <a:r>
              <a:rPr lang="en-US" sz="1400" dirty="0">
                <a:solidFill>
                  <a:schemeClr val="bg1"/>
                </a:solidFill>
                <a:latin typeface="Gautami" panose="020B0502040204020203" pitchFamily="34" charset="0"/>
                <a:cs typeface="Gautami" panose="020B0502040204020203" pitchFamily="34" charset="0"/>
              </a:rPr>
              <a:t>DBT detected 7/17 cancers</a:t>
            </a:r>
          </a:p>
        </p:txBody>
      </p:sp>
      <p:cxnSp>
        <p:nvCxnSpPr>
          <p:cNvPr id="18" name="Straight Arrow Connector 17">
            <a:extLst>
              <a:ext uri="{FF2B5EF4-FFF2-40B4-BE49-F238E27FC236}">
                <a16:creationId xmlns:a16="http://schemas.microsoft.com/office/drawing/2014/main" id="{8DE8671E-8956-6624-AA88-17E0E7DC5B7F}"/>
              </a:ext>
            </a:extLst>
          </p:cNvPr>
          <p:cNvCxnSpPr>
            <a:cxnSpLocks/>
            <a:endCxn id="16" idx="3"/>
          </p:cNvCxnSpPr>
          <p:nvPr/>
        </p:nvCxnSpPr>
        <p:spPr>
          <a:xfrm flipH="1">
            <a:off x="1404607" y="1137162"/>
            <a:ext cx="298248" cy="1"/>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3017725"/>
      </p:ext>
    </p:extLst>
  </p:cSld>
  <p:clrMapOvr>
    <a:masterClrMapping/>
  </p:clrMapOvr>
  <mc:AlternateContent xmlns:mc="http://schemas.openxmlformats.org/markup-compatibility/2006" xmlns:p14="http://schemas.microsoft.com/office/powerpoint/2010/main">
    <mc:Choice Requires="p14">
      <p:transition p14:dur="100" advTm="31166">
        <p:cut/>
      </p:transition>
    </mc:Choice>
    <mc:Fallback xmlns="">
      <p:transition advTm="31166">
        <p:cut/>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77f7b61-7249-402e-9088-bb30bc752eb7" xsi:nil="true"/>
    <lcf76f155ced4ddcb4097134ff3c332f xmlns="28f492b9-0e1d-4676-9635-78fd8c5ab9d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758BEBCE60E1C4C87B869C7C38C0B3D" ma:contentTypeVersion="11" ma:contentTypeDescription="Create a new document." ma:contentTypeScope="" ma:versionID="ef6a93dc4e53927f1a3963e6a422272d">
  <xsd:schema xmlns:xsd="http://www.w3.org/2001/XMLSchema" xmlns:xs="http://www.w3.org/2001/XMLSchema" xmlns:p="http://schemas.microsoft.com/office/2006/metadata/properties" xmlns:ns2="28f492b9-0e1d-4676-9635-78fd8c5ab9d8" xmlns:ns3="d77f7b61-7249-402e-9088-bb30bc752eb7" targetNamespace="http://schemas.microsoft.com/office/2006/metadata/properties" ma:root="true" ma:fieldsID="f59c9dddaa3906bb48f9f6423261f6a4" ns2:_="" ns3:_="">
    <xsd:import namespace="28f492b9-0e1d-4676-9635-78fd8c5ab9d8"/>
    <xsd:import namespace="d77f7b61-7249-402e-9088-bb30bc752eb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f492b9-0e1d-4676-9635-78fd8c5ab9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73e9af6-01d4-423d-8bd2-cf099f328a03"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77f7b61-7249-402e-9088-bb30bc752eb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1c4ca98-7b55-4fcc-b8e5-81239fe53638}" ma:internalName="TaxCatchAll" ma:showField="CatchAllData" ma:web="d77f7b61-7249-402e-9088-bb30bc752e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D253FC-A3AA-4732-9E07-3662D5E989B2}">
  <ds:schemaRefs>
    <ds:schemaRef ds:uri="http://schemas.microsoft.com/office/2006/metadata/properties"/>
    <ds:schemaRef ds:uri="http://schemas.microsoft.com/office/infopath/2007/PartnerControls"/>
    <ds:schemaRef ds:uri="d77f7b61-7249-402e-9088-bb30bc752eb7"/>
    <ds:schemaRef ds:uri="28f492b9-0e1d-4676-9635-78fd8c5ab9d8"/>
  </ds:schemaRefs>
</ds:datastoreItem>
</file>

<file path=customXml/itemProps2.xml><?xml version="1.0" encoding="utf-8"?>
<ds:datastoreItem xmlns:ds="http://schemas.openxmlformats.org/officeDocument/2006/customXml" ds:itemID="{B85891F5-A49C-417A-8263-428B98C85B1D}">
  <ds:schemaRefs>
    <ds:schemaRef ds:uri="http://schemas.microsoft.com/sharepoint/v3/contenttype/forms"/>
  </ds:schemaRefs>
</ds:datastoreItem>
</file>

<file path=customXml/itemProps3.xml><?xml version="1.0" encoding="utf-8"?>
<ds:datastoreItem xmlns:ds="http://schemas.openxmlformats.org/officeDocument/2006/customXml" ds:itemID="{C89EC59F-B222-4431-BC7A-80F0854704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f492b9-0e1d-4676-9635-78fd8c5ab9d8"/>
    <ds:schemaRef ds:uri="d77f7b61-7249-402e-9088-bb30bc752e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Integral</Template>
  <TotalTime>48591</TotalTime>
  <Words>2887</Words>
  <Application>Microsoft Office PowerPoint</Application>
  <PresentationFormat>On-screen Show (16:9)</PresentationFormat>
  <Paragraphs>313</Paragraphs>
  <Slides>28</Slides>
  <Notes>27</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28</vt:i4>
      </vt:variant>
    </vt:vector>
  </HeadingPairs>
  <TitlesOfParts>
    <vt:vector size="44" baseType="lpstr">
      <vt:lpstr>ACADEMY ENGRAVED LET PLAIN:1.0</vt:lpstr>
      <vt:lpstr>Aptos</vt:lpstr>
      <vt:lpstr>Arial</vt:lpstr>
      <vt:lpstr>Bangla Sangam MN</vt:lpstr>
      <vt:lpstr>Calibri</vt:lpstr>
      <vt:lpstr>CHEVIN-LIGHT</vt:lpstr>
      <vt:lpstr>Gautami</vt:lpstr>
      <vt:lpstr>GuardianSans</vt:lpstr>
      <vt:lpstr>GuardianSansGR</vt:lpstr>
      <vt:lpstr>Helvetica</vt:lpstr>
      <vt:lpstr>Lato</vt:lpstr>
      <vt:lpstr>MyriadPro</vt:lpstr>
      <vt:lpstr>Tw Cen MT</vt:lpstr>
      <vt:lpstr>Tw Cen MT Condensed</vt:lpstr>
      <vt:lpstr>Wingdings 3</vt:lpstr>
      <vt:lpstr>Integral</vt:lpstr>
      <vt:lpstr>FAST MRI: DYAMOND </vt:lpstr>
      <vt:lpstr>PowerPoint Presentation</vt:lpstr>
      <vt:lpstr>PowerPoint Presentation</vt:lpstr>
      <vt:lpstr>Mammographic Density  BI-RADS Atlas 2013</vt:lpstr>
      <vt:lpstr>PowerPoint Presentation</vt:lpstr>
      <vt:lpstr>PowerPoint Presentation</vt:lpstr>
      <vt:lpstr>Mammographic Screening in the UK</vt:lpstr>
      <vt:lpstr>PowerPoint Presentation</vt:lpstr>
      <vt:lpstr>PowerPoint Presentation</vt:lpstr>
      <vt:lpstr>PowerPoint Presentation</vt:lpstr>
      <vt:lpstr>Mammographic Density  BI-RADS Atlas 2013</vt:lpstr>
      <vt:lpstr>PowerPoint Presentation</vt:lpstr>
      <vt:lpstr>What is a FAST MRI ?</vt:lpstr>
      <vt:lpstr>Why First Post Contrast Subtracted Images?</vt:lpstr>
      <vt:lpstr>PowerPoint Presentation</vt:lpstr>
      <vt:lpstr>Previous Interpretation-training study</vt:lpstr>
      <vt:lpstr>PowerPoint Presentation</vt:lpstr>
      <vt:lpstr>FAST MRI: DYAMOND</vt:lpstr>
      <vt:lpstr>Data management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Tools for getting Research Approval</dc:title>
  <dc:creator>Lyn Coppock/Jones</dc:creator>
  <cp:lastModifiedBy>Helen Dunderdale</cp:lastModifiedBy>
  <cp:revision>292</cp:revision>
  <dcterms:created xsi:type="dcterms:W3CDTF">2023-05-03T12:33:20Z</dcterms:created>
  <dcterms:modified xsi:type="dcterms:W3CDTF">2025-03-14T06:47:47Z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0x0101004758BEBCE60E1C4C87B869C7C38C0B3D</vt:lpwstr>
  </property>
  <property fmtid="{D5CDD505-2E9C-101B-9397-08002B2CF9AE}" pid="3" name="MediaServiceImageTags">
    <vt:lpwstr/>
  </property>
</Properties>
</file>